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95" r:id="rId4"/>
    <p:sldId id="297" r:id="rId5"/>
    <p:sldId id="310" r:id="rId6"/>
    <p:sldId id="322" r:id="rId7"/>
    <p:sldId id="311" r:id="rId8"/>
    <p:sldId id="298" r:id="rId9"/>
    <p:sldId id="315" r:id="rId10"/>
    <p:sldId id="316" r:id="rId11"/>
    <p:sldId id="317" r:id="rId12"/>
    <p:sldId id="299" r:id="rId13"/>
    <p:sldId id="300" r:id="rId14"/>
    <p:sldId id="323" r:id="rId15"/>
    <p:sldId id="331" r:id="rId16"/>
    <p:sldId id="332" r:id="rId17"/>
    <p:sldId id="327" r:id="rId18"/>
    <p:sldId id="305" r:id="rId19"/>
    <p:sldId id="302" r:id="rId20"/>
    <p:sldId id="306" r:id="rId21"/>
    <p:sldId id="328" r:id="rId22"/>
    <p:sldId id="274" r:id="rId23"/>
    <p:sldId id="307" r:id="rId24"/>
    <p:sldId id="276" r:id="rId25"/>
    <p:sldId id="277" r:id="rId26"/>
    <p:sldId id="285" r:id="rId27"/>
  </p:sldIdLst>
  <p:sldSz cx="9144000" cy="6858000" type="screen4x3"/>
  <p:notesSz cx="6858000" cy="9077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6666"/>
    <a:srgbClr val="000066"/>
    <a:srgbClr val="800000"/>
    <a:srgbClr val="003366"/>
    <a:srgbClr val="333399"/>
    <a:srgbClr val="0000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583" autoAdjust="0"/>
  </p:normalViewPr>
  <p:slideViewPr>
    <p:cSldViewPr>
      <p:cViewPr>
        <p:scale>
          <a:sx n="66" d="100"/>
          <a:sy n="66" d="100"/>
        </p:scale>
        <p:origin x="-2200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54" y="-96"/>
      </p:cViewPr>
      <p:guideLst>
        <p:guide orient="horz" pos="285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330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2330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E7D95A8-3128-45C8-B9B5-507AB3413F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8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8662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1650"/>
            <a:ext cx="50292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330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2330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AC9DF0C-3F30-4ADD-B78D-86A4B619FA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2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970CA-49F5-40D8-B68F-24A704193771}" type="slidenum">
              <a:rPr lang="en-US"/>
              <a:pPr/>
              <a:t>1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446BA-48DC-4492-9281-3DCF5A0923C2}" type="slidenum">
              <a:rPr lang="en-US"/>
              <a:pPr/>
              <a:t>10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34632-0BCE-4FE5-A77E-73D63B941743}" type="slidenum">
              <a:rPr lang="en-US"/>
              <a:pPr/>
              <a:t>11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91FD1-9F84-4946-B08D-11B19DC9B912}" type="slidenum">
              <a:rPr lang="en-US"/>
              <a:pPr/>
              <a:t>12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51D5C-ACBB-4E12-9E10-B3B31F2D1213}" type="slidenum">
              <a:rPr lang="en-US"/>
              <a:pPr/>
              <a:t>13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C4025-FD74-400B-A1C4-8515D20681FE}" type="slidenum">
              <a:rPr lang="en-US"/>
              <a:pPr/>
              <a:t>14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9F540-D683-4081-99E8-10555697C811}" type="slidenum">
              <a:rPr lang="en-US"/>
              <a:pPr/>
              <a:t>15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D4498-5037-44A0-9CB4-106DED0BB236}" type="slidenum">
              <a:rPr lang="en-US"/>
              <a:pPr/>
              <a:t>16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0C9E9-960A-4361-9082-7535FE3B21DA}" type="slidenum">
              <a:rPr lang="en-US"/>
              <a:pPr/>
              <a:t>17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64DEA-B4BF-4A42-B58B-AE3F74411545}" type="slidenum">
              <a:rPr lang="en-US"/>
              <a:pPr/>
              <a:t>18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CC6C9-777B-4FA9-A788-A12EF2C8CA25}" type="slidenum">
              <a:rPr lang="en-US"/>
              <a:pPr/>
              <a:t>19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A8BE4-6372-4E44-8C91-300D366A1147}" type="slidenum">
              <a:rPr lang="en-US"/>
              <a:pPr/>
              <a:t>2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B720A-CE2C-4FD3-969F-309EDB968E70}" type="slidenum">
              <a:rPr lang="en-US"/>
              <a:pPr/>
              <a:t>20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5C9D0-12E7-4D55-B65A-DB945F68C789}" type="slidenum">
              <a:rPr lang="en-US"/>
              <a:pPr/>
              <a:t>21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49219-0E1E-4640-B344-946D477098ED}" type="slidenum">
              <a:rPr lang="en-US"/>
              <a:pPr/>
              <a:t>22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15487-A80B-4859-B3C8-957BE2E7DC16}" type="slidenum">
              <a:rPr lang="en-US"/>
              <a:pPr/>
              <a:t>23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7CBFB-ADB2-49E8-AC3E-4DECB5F8FB68}" type="slidenum">
              <a:rPr lang="en-US"/>
              <a:pPr/>
              <a:t>24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32240-74A4-4131-BB0D-C4119A644B61}" type="slidenum">
              <a:rPr lang="en-US"/>
              <a:pPr/>
              <a:t>25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411A9-92AB-46FA-AD31-C115E5773D28}" type="slidenum">
              <a:rPr lang="en-US"/>
              <a:pPr/>
              <a:t>26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EDBB3-7E3F-4747-9FE3-9D7B2FE0DEDB}" type="slidenum">
              <a:rPr lang="en-US"/>
              <a:pPr/>
              <a:t>3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E36C8-BEEE-42E5-8FB6-145825727FA0}" type="slidenum">
              <a:rPr lang="en-US"/>
              <a:pPr/>
              <a:t>4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26DFE2-DF82-426F-9F2E-2D97633E6A5D}" type="slidenum">
              <a:rPr lang="en-US"/>
              <a:pPr/>
              <a:t>5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6F0455-62AC-4787-8C41-D14C436A74DA}" type="slidenum">
              <a:rPr lang="en-US"/>
              <a:pPr/>
              <a:t>6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240CB-00C2-4D98-85FC-C7A8015CFEC9}" type="slidenum">
              <a:rPr lang="en-US"/>
              <a:pPr/>
              <a:t>7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7A315-A496-4C9F-8ED2-B162F4110D23}" type="slidenum">
              <a:rPr lang="en-US"/>
              <a:pPr/>
              <a:t>8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CD291-15E6-4479-AA0D-B22C29F2AA47}" type="slidenum">
              <a:rPr lang="en-US"/>
              <a:pPr/>
              <a:t>9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9A6765-418C-426F-80D2-DB67D8F567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F4BA22-4453-4221-9DE0-13AE1B647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21336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E8F84F-F63B-46FF-AEA4-F7C6BD256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604881-EC65-4498-A4E6-7B8F5C5AB5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7102A9-1473-4845-926F-0CE1EB74A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3743BF-5ABC-4209-B63A-E5669EC82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9023EA-1736-4893-B139-4FF4BB919B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570422-AA68-407C-A1D9-9119718EA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F3906D-419D-4BA8-B8F9-D82FF6CD6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38EE59-88A2-4622-A5A2-252BDAF883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2CCC91-41A5-488B-BA6B-F6D88C756D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YB09100869_Northouse_powerpoint_f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17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534400" cy="1143000"/>
          </a:xfrm>
          <a:prstGeom prst="rect">
            <a:avLst/>
          </a:prstGeom>
          <a:solidFill>
            <a:srgbClr val="FFFF99"/>
          </a:solidFill>
          <a:ln w="127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6F343E0-7F3F-4018-9301-91F08875A8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457200" y="1222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1200" i="1">
              <a:solidFill>
                <a:srgbClr val="000099"/>
              </a:solidFill>
              <a:latin typeface="Arial Rounded MT Bold" pitchFamily="34" charset="0"/>
            </a:endParaRPr>
          </a:p>
        </p:txBody>
      </p:sp>
      <p:pic>
        <p:nvPicPr>
          <p:cNvPr id="161800" name="Picture 8" descr="image00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77000"/>
            <a:ext cx="1292225" cy="2206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  <a:ln/>
        </p:spPr>
        <p:txBody>
          <a:bodyPr/>
          <a:lstStyle/>
          <a:p>
            <a:r>
              <a:rPr lang="en-US"/>
              <a:t>Leadership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84213" y="3429000"/>
            <a:ext cx="78882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0066"/>
                </a:solidFill>
                <a:latin typeface="Arial" charset="0"/>
              </a:rPr>
              <a:t>Chapter 9 – </a:t>
            </a:r>
          </a:p>
          <a:p>
            <a:pPr algn="ctr"/>
            <a:r>
              <a:rPr lang="en-US" sz="4400" b="1">
                <a:solidFill>
                  <a:srgbClr val="000066"/>
                </a:solidFill>
                <a:latin typeface="Arial" charset="0"/>
              </a:rPr>
              <a:t>Transformational Leadership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562600" y="5486400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66"/>
                </a:solidFill>
              </a:rPr>
              <a:t>Northouse, 5</a:t>
            </a:r>
            <a:r>
              <a:rPr lang="en-US" b="1" baseline="30000">
                <a:solidFill>
                  <a:srgbClr val="000066"/>
                </a:solidFill>
              </a:rPr>
              <a:t>th</a:t>
            </a:r>
            <a:r>
              <a:rPr lang="en-US" b="1">
                <a:solidFill>
                  <a:srgbClr val="000066"/>
                </a:solidFill>
              </a:rPr>
              <a:t> edition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362200"/>
            <a:ext cx="8458200" cy="4191000"/>
          </a:xfrm>
        </p:spPr>
        <p:txBody>
          <a:bodyPr/>
          <a:lstStyle/>
          <a:p>
            <a:r>
              <a:rPr lang="en-US" sz="3200" b="1">
                <a:solidFill>
                  <a:srgbClr val="000066"/>
                </a:solidFill>
              </a:rPr>
              <a:t>Charismatic Leadership –</a:t>
            </a:r>
            <a:r>
              <a:rPr lang="en-US" sz="3200" b="1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/>
              <a:t>Transforms follower’s self-concepts; tries to link identity of followers to collective identity of the organization</a:t>
            </a:r>
          </a:p>
          <a:p>
            <a:pPr lvl="1"/>
            <a:endParaRPr lang="en-US" sz="800"/>
          </a:p>
          <a:p>
            <a:pPr lvl="2"/>
            <a:r>
              <a:rPr lang="en-US" sz="2400"/>
              <a:t>Forge this link by emphasizing intrinsic rewards &amp; de-emphasizing extrinsic rewards</a:t>
            </a:r>
          </a:p>
          <a:p>
            <a:pPr lvl="1"/>
            <a:endParaRPr lang="en-US" sz="800"/>
          </a:p>
          <a:p>
            <a:pPr lvl="2"/>
            <a:r>
              <a:rPr lang="en-US" sz="2400"/>
              <a:t>Throughout process leaders  </a:t>
            </a:r>
          </a:p>
          <a:p>
            <a:pPr lvl="3"/>
            <a:r>
              <a:rPr lang="en-US" sz="2400"/>
              <a:t>Express high expectations for followers</a:t>
            </a:r>
          </a:p>
          <a:p>
            <a:pPr lvl="3"/>
            <a:r>
              <a:rPr lang="en-US" sz="2400"/>
              <a:t>help followers gain sense of self-confidence and self-efficacy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534400" cy="1143000"/>
          </a:xfrm>
          <a:ln/>
        </p:spPr>
        <p:txBody>
          <a:bodyPr/>
          <a:lstStyle/>
          <a:p>
            <a:r>
              <a:rPr lang="en-US" altLang="zh-TW" sz="3200">
                <a:ea typeface="新細明體" pitchFamily="18" charset="-120"/>
              </a:rPr>
              <a:t>Theory of Charismatic Leadership </a:t>
            </a:r>
            <a:br>
              <a:rPr lang="en-US" altLang="zh-TW" sz="3200">
                <a:ea typeface="新細明體" pitchFamily="18" charset="-120"/>
              </a:rPr>
            </a:br>
            <a:r>
              <a:rPr lang="en-US" altLang="zh-TW" sz="3200">
                <a:ea typeface="新細明體" pitchFamily="18" charset="-120"/>
              </a:rPr>
              <a:t>(Shamir, House, &amp; Arthur, 1993)</a:t>
            </a:r>
            <a:endParaRPr lang="en-US" sz="3200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381000" y="1828800"/>
            <a:ext cx="2209800" cy="457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Arial" charset="0"/>
              </a:rPr>
              <a:t>Later Studies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990600"/>
          </a:xfrm>
          <a:ln/>
        </p:spPr>
        <p:txBody>
          <a:bodyPr/>
          <a:lstStyle/>
          <a:p>
            <a:r>
              <a:rPr lang="en-US" sz="3600"/>
              <a:t>Model of Transformational Leadership</a:t>
            </a:r>
            <a:br>
              <a:rPr lang="en-US" sz="3600"/>
            </a:br>
            <a:r>
              <a:rPr lang="en-US" sz="3200"/>
              <a:t>Bass (1985)</a:t>
            </a:r>
          </a:p>
        </p:txBody>
      </p:sp>
      <p:sp>
        <p:nvSpPr>
          <p:cNvPr id="103443" name="Rectangle 104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000066"/>
                </a:solidFill>
              </a:rPr>
              <a:t>Transformational Leadership Model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000099"/>
                </a:solidFill>
              </a:rPr>
              <a:t>Expanded and refined version of work done by Burns and House.</a:t>
            </a:r>
            <a:r>
              <a:rPr lang="en-US" sz="2400"/>
              <a:t> </a:t>
            </a:r>
            <a:r>
              <a:rPr lang="en-US" sz="2400">
                <a:solidFill>
                  <a:srgbClr val="000099"/>
                </a:solidFill>
              </a:rPr>
              <a:t>It included:</a:t>
            </a:r>
          </a:p>
          <a:p>
            <a:pPr lvl="2">
              <a:lnSpc>
                <a:spcPct val="90000"/>
              </a:lnSpc>
            </a:pPr>
            <a:r>
              <a:rPr lang="en-US"/>
              <a:t>More attention to followers’ rather than leader’s needs</a:t>
            </a:r>
          </a:p>
          <a:p>
            <a:pPr lvl="2">
              <a:lnSpc>
                <a:spcPct val="90000"/>
              </a:lnSpc>
            </a:pPr>
            <a:r>
              <a:rPr lang="en-US"/>
              <a:t>Suggested TL could apply to outcomes that were not positive</a:t>
            </a:r>
          </a:p>
          <a:p>
            <a:pPr lvl="2">
              <a:lnSpc>
                <a:spcPct val="90000"/>
              </a:lnSpc>
            </a:pPr>
            <a:r>
              <a:rPr lang="en-US"/>
              <a:t>Described transactional and transformational leadership as a continuum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sz="2400"/>
              <a:t> </a:t>
            </a:r>
            <a:r>
              <a:rPr lang="en-US" sz="2400">
                <a:solidFill>
                  <a:srgbClr val="000099"/>
                </a:solidFill>
              </a:rPr>
              <a:t>Extended House’s work by:</a:t>
            </a:r>
          </a:p>
          <a:p>
            <a:pPr lvl="3">
              <a:lnSpc>
                <a:spcPct val="90000"/>
              </a:lnSpc>
            </a:pPr>
            <a:r>
              <a:rPr lang="en-US"/>
              <a:t>Giving more attention to emotional elements &amp; origins of charisma</a:t>
            </a:r>
          </a:p>
          <a:p>
            <a:pPr lvl="3">
              <a:lnSpc>
                <a:spcPct val="90000"/>
              </a:lnSpc>
            </a:pPr>
            <a:r>
              <a:rPr lang="en-US"/>
              <a:t>Suggested charisma is a necessary but not sufficient condition for TL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1066800"/>
          </a:xfrm>
          <a:ln/>
        </p:spPr>
        <p:txBody>
          <a:bodyPr/>
          <a:lstStyle/>
          <a:p>
            <a:r>
              <a:rPr lang="en-US" sz="3600"/>
              <a:t>Model of Transformational Leadership</a:t>
            </a:r>
            <a:br>
              <a:rPr lang="en-US" sz="3600"/>
            </a:br>
            <a:r>
              <a:rPr lang="en-US" sz="3200"/>
              <a:t>Bass (1985)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14800"/>
            <a:ext cx="8610600" cy="2209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i="1"/>
              <a:t>TL motivates followers beyond the expected by:</a:t>
            </a:r>
          </a:p>
          <a:p>
            <a:pPr>
              <a:lnSpc>
                <a:spcPct val="90000"/>
              </a:lnSpc>
              <a:buFont typeface="Monotype Sorts" pitchFamily="2" charset="2"/>
              <a:buChar char="¶"/>
            </a:pPr>
            <a:r>
              <a:rPr lang="en-US" sz="2400">
                <a:solidFill>
                  <a:schemeClr val="tx1"/>
                </a:solidFill>
              </a:rPr>
              <a:t>raising consciousness about the value and importance of specific and idealized goals</a:t>
            </a:r>
          </a:p>
          <a:p>
            <a:pPr>
              <a:lnSpc>
                <a:spcPct val="90000"/>
              </a:lnSpc>
              <a:buFont typeface="Monotype Sorts" pitchFamily="2" charset="2"/>
              <a:buChar char="·"/>
            </a:pPr>
            <a:r>
              <a:rPr lang="en-US" sz="2400">
                <a:solidFill>
                  <a:schemeClr val="tx1"/>
                </a:solidFill>
              </a:rPr>
              <a:t>transcending self-interest for the good of the team or organization</a:t>
            </a:r>
          </a:p>
          <a:p>
            <a:pPr>
              <a:lnSpc>
                <a:spcPct val="90000"/>
              </a:lnSpc>
              <a:buFont typeface="Monotype Sorts" pitchFamily="2" charset="2"/>
              <a:buChar char="¸"/>
            </a:pPr>
            <a:r>
              <a:rPr lang="en-US" sz="2400">
                <a:solidFill>
                  <a:schemeClr val="tx1"/>
                </a:solidFill>
              </a:rPr>
              <a:t>addressing higher-level needs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80919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6477000" cy="2149475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  <a:effectLst>
            <a:outerShdw dist="45791" dir="8778596" algn="ctr" rotWithShape="0">
              <a:srgbClr val="000099"/>
            </a:outerShdw>
          </a:effectLst>
        </p:spPr>
      </p:pic>
      <p:pic>
        <p:nvPicPr>
          <p:cNvPr id="80920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00200"/>
            <a:ext cx="6146800" cy="685800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ffectLst>
            <a:outerShdw dist="35921" dir="8100000" algn="ctr" rotWithShape="0">
              <a:srgbClr val="000099"/>
            </a:outerShdw>
          </a:effectLst>
        </p:spPr>
      </p:pic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685800"/>
          </a:xfrm>
          <a:ln/>
        </p:spPr>
        <p:txBody>
          <a:bodyPr/>
          <a:lstStyle/>
          <a:p>
            <a:r>
              <a:rPr lang="en-US" sz="3600"/>
              <a:t>Transformational Leadership Factors</a:t>
            </a:r>
          </a:p>
        </p:txBody>
      </p:sp>
      <p:pic>
        <p:nvPicPr>
          <p:cNvPr id="81971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7239000" cy="5464175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  <a:effectLst>
            <a:outerShdw dist="71842" dir="8100000" algn="ctr" rotWithShape="0">
              <a:srgbClr val="000099"/>
            </a:outerShdw>
          </a:effectLst>
        </p:spPr>
      </p:pic>
      <p:sp>
        <p:nvSpPr>
          <p:cNvPr id="81968" name="Text Box 48"/>
          <p:cNvSpPr txBox="1">
            <a:spLocks noChangeArrowheads="1"/>
          </p:cNvSpPr>
          <p:nvPr/>
        </p:nvSpPr>
        <p:spPr bwMode="auto">
          <a:xfrm>
            <a:off x="3276600" y="4876800"/>
            <a:ext cx="5715000" cy="1336675"/>
          </a:xfrm>
          <a:prstGeom prst="rect">
            <a:avLst/>
          </a:prstGeom>
          <a:solidFill>
            <a:schemeClr val="bg1"/>
          </a:solidFill>
          <a:ln w="25400">
            <a:solidFill>
              <a:srgbClr val="333399"/>
            </a:solidFill>
            <a:miter lim="800000"/>
            <a:headEnd/>
            <a:tailEnd/>
          </a:ln>
          <a:effectLst>
            <a:outerShdw dist="68392" dir="1308085" algn="ctr" rotWithShape="0">
              <a:srgbClr val="000099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solidFill>
                  <a:srgbClr val="000066"/>
                </a:solidFill>
                <a:latin typeface="Arial" charset="0"/>
              </a:rPr>
              <a:t>Leaders who exhibit TL:</a:t>
            </a:r>
          </a:p>
          <a:p>
            <a:pPr eaLnBrk="0" hangingPunct="0">
              <a:buFont typeface="Monotype Sorts" pitchFamily="2" charset="2"/>
              <a:buChar char="¶"/>
            </a:pPr>
            <a:r>
              <a:rPr lang="en-US" sz="2000">
                <a:solidFill>
                  <a:srgbClr val="000066"/>
                </a:solidFill>
                <a:latin typeface="Arial" charset="0"/>
              </a:rPr>
              <a:t> have a strong set of internal values &amp; ideals</a:t>
            </a:r>
          </a:p>
          <a:p>
            <a:pPr eaLnBrk="0" hangingPunct="0">
              <a:buFont typeface="Monotype Sorts" pitchFamily="2" charset="2"/>
              <a:buChar char="·"/>
            </a:pPr>
            <a:r>
              <a:rPr lang="en-US" sz="2000">
                <a:solidFill>
                  <a:srgbClr val="000066"/>
                </a:solidFill>
                <a:latin typeface="Arial" charset="0"/>
              </a:rPr>
              <a:t> are effective in motivating followers to support greater good over self-interest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685800"/>
          </a:xfrm>
          <a:ln/>
        </p:spPr>
        <p:txBody>
          <a:bodyPr/>
          <a:lstStyle/>
          <a:p>
            <a:r>
              <a:rPr lang="en-US" sz="3600" i="1"/>
              <a:t>Full Range of Leadership Model</a:t>
            </a:r>
          </a:p>
        </p:txBody>
      </p:sp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23963"/>
            <a:ext cx="5521325" cy="5329237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  <a:effectLst>
            <a:outerShdw dist="109250" dir="7532261" algn="ctr" rotWithShape="0">
              <a:srgbClr val="000099"/>
            </a:outerShdw>
          </a:effectLst>
        </p:spPr>
      </p:pic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8638" y="4191000"/>
            <a:ext cx="3154362" cy="2236788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  <a:effectLst>
            <a:outerShdw dist="56796" dir="3806097" algn="ctr" rotWithShape="0">
              <a:srgbClr val="000099"/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/>
              <a:t>Transformational Leadership Factors</a:t>
            </a:r>
            <a:br>
              <a:rPr lang="en-US" sz="3200"/>
            </a:br>
            <a:r>
              <a:rPr lang="en-US" sz="3200"/>
              <a:t>The 4 “I”s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/>
              <a:t>Idealized Influence</a:t>
            </a:r>
          </a:p>
          <a:p>
            <a:pPr>
              <a:buFont typeface="Wingdings" pitchFamily="2" charset="2"/>
              <a:buNone/>
            </a:pPr>
            <a:r>
              <a:rPr lang="en-US" sz="2000" b="1"/>
              <a:t>	- </a:t>
            </a:r>
            <a:r>
              <a:rPr lang="en-US" sz="1800" b="1"/>
              <a:t>Acting as strong role models</a:t>
            </a:r>
          </a:p>
          <a:p>
            <a:pPr>
              <a:buFont typeface="Wingdings" pitchFamily="2" charset="2"/>
              <a:buNone/>
            </a:pPr>
            <a:r>
              <a:rPr lang="en-US" sz="1800" b="1"/>
              <a:t>	- High standards of moral and ethical conduct</a:t>
            </a:r>
          </a:p>
          <a:p>
            <a:pPr>
              <a:buFont typeface="Wingdings" pitchFamily="2" charset="2"/>
              <a:buNone/>
            </a:pPr>
            <a:r>
              <a:rPr lang="en-US" sz="1800" b="1"/>
              <a:t>	- Making others want to follow the leader’s vision</a:t>
            </a:r>
          </a:p>
          <a:p>
            <a:r>
              <a:rPr lang="en-US" sz="2800" b="1"/>
              <a:t>Inspirational Motivation</a:t>
            </a:r>
          </a:p>
          <a:p>
            <a:pPr>
              <a:buFont typeface="Wingdings" pitchFamily="2" charset="2"/>
              <a:buNone/>
            </a:pPr>
            <a:r>
              <a:rPr lang="en-US" sz="2800" b="1"/>
              <a:t>	- </a:t>
            </a:r>
            <a:r>
              <a:rPr lang="en-US" sz="1800" b="1"/>
              <a:t>Communicating high expectations </a:t>
            </a:r>
          </a:p>
          <a:p>
            <a:pPr>
              <a:buFont typeface="Wingdings" pitchFamily="2" charset="2"/>
              <a:buNone/>
            </a:pPr>
            <a:r>
              <a:rPr lang="en-US" sz="1800" b="1"/>
              <a:t>	-  Inspiring followers to commitment and engagement in shared</a:t>
            </a:r>
          </a:p>
          <a:p>
            <a:pPr>
              <a:buFont typeface="Wingdings" pitchFamily="2" charset="2"/>
              <a:buNone/>
            </a:pPr>
            <a:r>
              <a:rPr lang="en-US" sz="1800" b="1"/>
              <a:t>         vision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chemeClr val="accent2"/>
                </a:solidFill>
              </a:rPr>
              <a:t>	-  </a:t>
            </a:r>
            <a:r>
              <a:rPr lang="en-US" sz="1800" b="1"/>
              <a:t>Using</a:t>
            </a:r>
            <a:r>
              <a:rPr lang="en-US" sz="1800" b="1">
                <a:solidFill>
                  <a:schemeClr val="accent2"/>
                </a:solidFill>
              </a:rPr>
              <a:t> </a:t>
            </a:r>
            <a:r>
              <a:rPr lang="en-US" sz="1800" b="1"/>
              <a:t>symbols &amp; emotional appeals to focus group members to</a:t>
            </a:r>
          </a:p>
          <a:p>
            <a:pPr>
              <a:buFont typeface="Wingdings" pitchFamily="2" charset="2"/>
              <a:buNone/>
            </a:pPr>
            <a:r>
              <a:rPr lang="en-US" sz="1800" b="1"/>
              <a:t>         achieve more than self-interest</a:t>
            </a:r>
          </a:p>
          <a:p>
            <a:pPr lvl="1" eaLnBrk="0" hangingPunct="0">
              <a:spcAft>
                <a:spcPct val="30000"/>
              </a:spcAft>
            </a:pPr>
            <a:endParaRPr lang="en-US" sz="18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/>
              <a:t>Transformational Leadership Factors</a:t>
            </a:r>
            <a:br>
              <a:rPr lang="en-US" sz="3200"/>
            </a:br>
            <a:r>
              <a:rPr lang="en-US" sz="3200"/>
              <a:t>The 4 “I”s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/>
              <a:t>Intellectual Stimulation</a:t>
            </a:r>
          </a:p>
          <a:p>
            <a:pPr>
              <a:buFont typeface="Wingdings" pitchFamily="2" charset="2"/>
              <a:buNone/>
            </a:pPr>
            <a:r>
              <a:rPr lang="en-US" sz="1800" b="1"/>
              <a:t>     - </a:t>
            </a:r>
            <a:r>
              <a:rPr lang="en-US" sz="1600" b="1"/>
              <a:t>Stimulating followers to be creative and innovative</a:t>
            </a:r>
            <a:r>
              <a:rPr lang="en-US" sz="1600" b="1">
                <a:solidFill>
                  <a:schemeClr val="tx1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b="1">
                <a:solidFill>
                  <a:srgbClr val="333399"/>
                </a:solidFill>
              </a:rPr>
              <a:t>     - Challenging their own beliefs and valuing those of leader and</a:t>
            </a:r>
          </a:p>
          <a:p>
            <a:pPr>
              <a:buFont typeface="Wingdings" pitchFamily="2" charset="2"/>
              <a:buNone/>
            </a:pPr>
            <a:r>
              <a:rPr lang="en-US" sz="1600" b="1">
                <a:solidFill>
                  <a:srgbClr val="333399"/>
                </a:solidFill>
              </a:rPr>
              <a:t>       organization</a:t>
            </a:r>
          </a:p>
          <a:p>
            <a:pPr>
              <a:buFont typeface="Wingdings" pitchFamily="2" charset="2"/>
              <a:buNone/>
            </a:pPr>
            <a:r>
              <a:rPr lang="en-US" sz="1600" b="1">
                <a:solidFill>
                  <a:srgbClr val="333399"/>
                </a:solidFill>
              </a:rPr>
              <a:t>     - Supporting followers to </a:t>
            </a:r>
          </a:p>
          <a:p>
            <a:pPr lvl="1"/>
            <a:r>
              <a:rPr lang="en-US" sz="1600" b="1">
                <a:solidFill>
                  <a:srgbClr val="333399"/>
                </a:solidFill>
              </a:rPr>
              <a:t> try new approaches  </a:t>
            </a:r>
          </a:p>
          <a:p>
            <a:pPr lvl="1"/>
            <a:r>
              <a:rPr lang="en-US" sz="1600" b="1">
                <a:solidFill>
                  <a:srgbClr val="333399"/>
                </a:solidFill>
              </a:rPr>
              <a:t> develop innovative ways of dealing with organization issues</a:t>
            </a:r>
          </a:p>
          <a:p>
            <a:r>
              <a:rPr lang="en-US" sz="2800" b="1"/>
              <a:t>Individualized Consideration</a:t>
            </a:r>
          </a:p>
          <a:p>
            <a:pPr>
              <a:buFont typeface="Wingdings" pitchFamily="2" charset="2"/>
              <a:buNone/>
            </a:pPr>
            <a:r>
              <a:rPr lang="en-US" sz="1600" b="1"/>
              <a:t>      - Listening carefully to the needs of followers</a:t>
            </a:r>
          </a:p>
          <a:p>
            <a:pPr>
              <a:buFont typeface="Wingdings" pitchFamily="2" charset="2"/>
              <a:buNone/>
            </a:pPr>
            <a:r>
              <a:rPr lang="en-US" sz="1600" b="1"/>
              <a:t>	- Acting as coaches to assist followers in becoming fully actualized</a:t>
            </a:r>
          </a:p>
          <a:p>
            <a:pPr>
              <a:buFont typeface="Wingdings" pitchFamily="2" charset="2"/>
              <a:buNone/>
            </a:pPr>
            <a:r>
              <a:rPr lang="en-US" sz="1600" b="1"/>
              <a:t>	- Helping followers grow through personal challenges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620000" cy="762000"/>
          </a:xfrm>
          <a:ln/>
        </p:spPr>
        <p:txBody>
          <a:bodyPr/>
          <a:lstStyle/>
          <a:p>
            <a:r>
              <a:rPr lang="en-US" sz="3600"/>
              <a:t>Transactional Leadership Factors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609600" y="2057400"/>
            <a:ext cx="7467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000099"/>
              </a:buClr>
              <a:buFont typeface="Wingdings" pitchFamily="2" charset="2"/>
              <a:buChar char="v"/>
            </a:pPr>
            <a:r>
              <a:rPr lang="en-US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>
                <a:solidFill>
                  <a:srgbClr val="000099"/>
                </a:solidFill>
                <a:latin typeface="Arial" charset="0"/>
              </a:rPr>
              <a:t>The exchange process between leaders and followers in which effort by followers is exchanged for specified rewards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609600" y="3886200"/>
            <a:ext cx="82296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000099"/>
              </a:buClr>
              <a:buFont typeface="Wingdings" pitchFamily="2" charset="2"/>
              <a:buChar char="v"/>
            </a:pPr>
            <a:r>
              <a:rPr lang="en-US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>
                <a:solidFill>
                  <a:srgbClr val="000099"/>
                </a:solidFill>
                <a:latin typeface="Arial" charset="0"/>
              </a:rPr>
              <a:t>Leadership that involves corrective criticism, negative feedback, and negative reinforcement</a:t>
            </a:r>
          </a:p>
          <a:p>
            <a:pPr lvl="1" eaLnBrk="0" hangingPunct="0">
              <a:buClr>
                <a:srgbClr val="000099"/>
              </a:buClr>
              <a:buFont typeface="Arial" charset="0"/>
              <a:buChar char="–"/>
            </a:pPr>
            <a:r>
              <a:rPr lang="en-US" sz="200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Two forms</a:t>
            </a:r>
          </a:p>
          <a:p>
            <a:pPr lvl="2" eaLnBrk="0" hangingPunct="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i="1">
                <a:latin typeface="Arial" charset="0"/>
              </a:rPr>
              <a:t> </a:t>
            </a:r>
            <a:r>
              <a:rPr lang="en-US" sz="2000" i="1">
                <a:solidFill>
                  <a:srgbClr val="000099"/>
                </a:solidFill>
                <a:latin typeface="Arial" charset="0"/>
              </a:rPr>
              <a:t>Active </a:t>
            </a:r>
            <a:r>
              <a:rPr lang="en-US" sz="2000">
                <a:latin typeface="Arial" charset="0"/>
              </a:rPr>
              <a:t>- Watches follower closely to identify mistakes/rule violations</a:t>
            </a:r>
          </a:p>
          <a:p>
            <a:pPr lvl="2" eaLnBrk="0" hangingPunct="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>
                <a:latin typeface="Arial" charset="0"/>
              </a:rPr>
              <a:t> </a:t>
            </a:r>
            <a:r>
              <a:rPr lang="en-US" sz="2000" i="1">
                <a:solidFill>
                  <a:srgbClr val="000099"/>
                </a:solidFill>
                <a:latin typeface="Arial" charset="0"/>
              </a:rPr>
              <a:t>Passive</a:t>
            </a:r>
            <a:r>
              <a:rPr lang="en-US" sz="2000">
                <a:latin typeface="Arial" charset="0"/>
              </a:rPr>
              <a:t> - Intervenes only after standards have not been met or problems have arisen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3352800" cy="457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Contingent Reward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457200" y="3352800"/>
            <a:ext cx="3886200" cy="457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Management by Exception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609600"/>
            <a:ext cx="8367712" cy="838200"/>
          </a:xfrm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Nonleadership Factor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990600" y="2624138"/>
            <a:ext cx="7467600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000099"/>
              </a:buClr>
              <a:buFont typeface="Wingdings" pitchFamily="2" charset="2"/>
              <a:buChar char="v"/>
            </a:pPr>
            <a:r>
              <a:rPr lang="en-US" sz="280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000099"/>
                </a:solidFill>
                <a:latin typeface="Arial" charset="0"/>
              </a:rPr>
              <a:t>The absence of leadership</a:t>
            </a:r>
            <a:r>
              <a:rPr lang="en-US" sz="2800">
                <a:latin typeface="Arial" charset="0"/>
              </a:rPr>
              <a:t> </a:t>
            </a:r>
          </a:p>
          <a:p>
            <a:pPr eaLnBrk="0" hangingPunct="0">
              <a:buFontTx/>
              <a:buChar char="•"/>
            </a:pPr>
            <a:endParaRPr lang="en-US" sz="900">
              <a:latin typeface="Arial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en-US" sz="2800">
                <a:latin typeface="Arial" charset="0"/>
              </a:rPr>
              <a:t> A hands-off, let-things-ride approach</a:t>
            </a:r>
          </a:p>
          <a:p>
            <a:pPr eaLnBrk="0" hangingPunct="0">
              <a:buFontTx/>
              <a:buChar char="•"/>
            </a:pPr>
            <a:endParaRPr lang="en-US" sz="900">
              <a:latin typeface="Arial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en-US" sz="2800">
                <a:latin typeface="Arial" charset="0"/>
              </a:rPr>
              <a:t> Refers to a leader who </a:t>
            </a:r>
          </a:p>
          <a:p>
            <a:pPr lvl="1" eaLnBrk="0" hangingPunct="0">
              <a:buFontTx/>
              <a:buChar char="–"/>
            </a:pPr>
            <a:r>
              <a:rPr lang="en-US">
                <a:latin typeface="Arial" charset="0"/>
              </a:rPr>
              <a:t> abdicates responsibility</a:t>
            </a:r>
          </a:p>
          <a:p>
            <a:pPr lvl="1" eaLnBrk="0" hangingPunct="0">
              <a:buFontTx/>
              <a:buChar char="–"/>
            </a:pPr>
            <a:r>
              <a:rPr lang="en-US">
                <a:latin typeface="Arial" charset="0"/>
              </a:rPr>
              <a:t> delays decisions</a:t>
            </a:r>
          </a:p>
          <a:p>
            <a:pPr lvl="1" eaLnBrk="0" hangingPunct="0">
              <a:buFontTx/>
              <a:buChar char="–"/>
            </a:pPr>
            <a:r>
              <a:rPr lang="en-US">
                <a:latin typeface="Arial" charset="0"/>
              </a:rPr>
              <a:t> gives no feedback, and </a:t>
            </a:r>
          </a:p>
          <a:p>
            <a:pPr lvl="1" eaLnBrk="0" hangingPunct="0">
              <a:buFontTx/>
              <a:buChar char="–"/>
            </a:pPr>
            <a:r>
              <a:rPr lang="en-US">
                <a:latin typeface="Arial" charset="0"/>
              </a:rPr>
              <a:t> makes little effort to help followers satisfy their   </a:t>
            </a:r>
          </a:p>
          <a:p>
            <a:pPr lvl="1" eaLnBrk="0" hangingPunct="0"/>
            <a:r>
              <a:rPr lang="en-US">
                <a:latin typeface="Arial" charset="0"/>
              </a:rPr>
              <a:t>needs                     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85800" y="1766888"/>
            <a:ext cx="2324100" cy="519112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Laissez-Faire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600" i="1"/>
              <a:t>Additive Effect of </a:t>
            </a:r>
            <a:br>
              <a:rPr lang="en-US" sz="3600" i="1"/>
            </a:br>
            <a:r>
              <a:rPr lang="en-US" sz="3600" i="1"/>
              <a:t>Transformational Leadership</a:t>
            </a:r>
          </a:p>
        </p:txBody>
      </p:sp>
      <p:pic>
        <p:nvPicPr>
          <p:cNvPr id="8399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5813"/>
            <a:ext cx="7467600" cy="4040187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  <a:effectLst>
            <a:outerShdw dist="91581" dir="7421404" algn="ctr" rotWithShape="0">
              <a:srgbClr val="000099"/>
            </a:outerShdw>
          </a:effectLst>
        </p:spPr>
      </p:pic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438400"/>
            <a:ext cx="8001000" cy="3733800"/>
          </a:xfrm>
        </p:spPr>
        <p:txBody>
          <a:bodyPr/>
          <a:lstStyle/>
          <a:p>
            <a:pPr algn="l">
              <a:spcAft>
                <a:spcPct val="20000"/>
              </a:spcAft>
              <a:buFont typeface="Wingdings" pitchFamily="2" charset="2"/>
              <a:buChar char="v"/>
            </a:pPr>
            <a:r>
              <a:rPr lang="en-US" sz="2400" b="1"/>
              <a:t> Transformational Leadership (TL) Perspective</a:t>
            </a:r>
          </a:p>
          <a:p>
            <a:pPr algn="l">
              <a:spcAft>
                <a:spcPct val="20000"/>
              </a:spcAft>
              <a:buFont typeface="Wingdings" pitchFamily="2" charset="2"/>
              <a:buChar char="v"/>
            </a:pPr>
            <a:r>
              <a:rPr lang="en-US" sz="2400" b="1"/>
              <a:t> A Model of Transformational Leadership</a:t>
            </a:r>
          </a:p>
          <a:p>
            <a:pPr algn="l">
              <a:spcAft>
                <a:spcPct val="20000"/>
              </a:spcAft>
              <a:buFont typeface="Wingdings" pitchFamily="2" charset="2"/>
              <a:buChar char="v"/>
            </a:pPr>
            <a:r>
              <a:rPr lang="en-US" sz="2400" b="1"/>
              <a:t> Transformational Leadership Factors</a:t>
            </a:r>
          </a:p>
          <a:p>
            <a:pPr algn="l">
              <a:spcAft>
                <a:spcPct val="20000"/>
              </a:spcAft>
              <a:buFont typeface="Wingdings" pitchFamily="2" charset="2"/>
              <a:buChar char="v"/>
            </a:pPr>
            <a:r>
              <a:rPr lang="en-US" sz="2400" b="1"/>
              <a:t> Full Range of Leadership Model</a:t>
            </a:r>
          </a:p>
          <a:p>
            <a:pPr algn="l">
              <a:spcAft>
                <a:spcPct val="20000"/>
              </a:spcAft>
              <a:buFont typeface="Wingdings" pitchFamily="2" charset="2"/>
              <a:buChar char="v"/>
            </a:pPr>
            <a:r>
              <a:rPr lang="en-US" sz="2400" b="1"/>
              <a:t> The Additive Effects of TL</a:t>
            </a:r>
          </a:p>
          <a:p>
            <a:pPr algn="l">
              <a:spcAft>
                <a:spcPct val="20000"/>
              </a:spcAft>
              <a:buFont typeface="Wingdings" pitchFamily="2" charset="2"/>
              <a:buChar char="v"/>
            </a:pPr>
            <a:r>
              <a:rPr lang="en-US" sz="2400" b="1"/>
              <a:t> Other Transformational Leadership Perspectives</a:t>
            </a:r>
          </a:p>
          <a:p>
            <a:pPr algn="l">
              <a:spcAft>
                <a:spcPct val="20000"/>
              </a:spcAft>
              <a:buFont typeface="Wingdings" pitchFamily="2" charset="2"/>
              <a:buChar char="v"/>
            </a:pPr>
            <a:r>
              <a:rPr lang="en-US" sz="2400" b="1"/>
              <a:t> How Does the Transformational Approach Work?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62000" y="838200"/>
            <a:ext cx="7772400" cy="1143000"/>
          </a:xfrm>
          <a:solidFill>
            <a:srgbClr val="9999FF"/>
          </a:solidFill>
          <a:ln/>
        </p:spPr>
        <p:txBody>
          <a:bodyPr/>
          <a:lstStyle/>
          <a:p>
            <a:r>
              <a:rPr lang="en-US" sz="5400" b="0"/>
              <a:t>Overview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838200"/>
          </a:xfrm>
          <a:ln/>
        </p:spPr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Bennis &amp; Nanus</a:t>
            </a:r>
            <a:r>
              <a:rPr lang="en-US" b="0">
                <a:solidFill>
                  <a:schemeClr val="bg1"/>
                </a:solidFill>
              </a:rPr>
              <a:t> (</a:t>
            </a:r>
            <a:r>
              <a:rPr lang="en-US" b="0">
                <a:solidFill>
                  <a:schemeClr val="tx1"/>
                </a:solidFill>
              </a:rPr>
              <a:t>1985</a:t>
            </a:r>
            <a:r>
              <a:rPr lang="en-US" b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7543800" cy="38100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/>
              <a:t>Four Leader Strategies in Transforming Organizations</a:t>
            </a:r>
          </a:p>
          <a:p>
            <a:pPr>
              <a:spcAft>
                <a:spcPct val="20000"/>
              </a:spcAft>
              <a:buFont typeface="Monotype Sorts" pitchFamily="2" charset="2"/>
              <a:buChar char="¶"/>
            </a:pPr>
            <a:r>
              <a:rPr lang="en-US" sz="2400">
                <a:solidFill>
                  <a:schemeClr val="tx1"/>
                </a:solidFill>
              </a:rPr>
              <a:t>Clear vision of organization’s future state</a:t>
            </a:r>
          </a:p>
          <a:p>
            <a:pPr>
              <a:spcAft>
                <a:spcPct val="20000"/>
              </a:spcAft>
              <a:buFont typeface="Monotype Sorts" pitchFamily="2" charset="2"/>
              <a:buChar char="·"/>
            </a:pPr>
            <a:r>
              <a:rPr lang="en-US" sz="2400">
                <a:solidFill>
                  <a:schemeClr val="tx1"/>
                </a:solidFill>
              </a:rPr>
              <a:t>TL’s social architect of organization</a:t>
            </a:r>
          </a:p>
          <a:p>
            <a:pPr>
              <a:spcAft>
                <a:spcPct val="20000"/>
              </a:spcAft>
              <a:buFont typeface="Monotype Sorts" pitchFamily="2" charset="2"/>
              <a:buChar char="¸"/>
            </a:pPr>
            <a:r>
              <a:rPr lang="en-US" sz="2400">
                <a:solidFill>
                  <a:schemeClr val="tx1"/>
                </a:solidFill>
              </a:rPr>
              <a:t>Create trust by making their position known and standing by it</a:t>
            </a:r>
          </a:p>
          <a:p>
            <a:pPr>
              <a:spcAft>
                <a:spcPct val="20000"/>
              </a:spcAft>
              <a:buFont typeface="Monotype Sorts" pitchFamily="2" charset="2"/>
              <a:buChar char="¹"/>
            </a:pPr>
            <a:r>
              <a:rPr lang="en-US" sz="2400">
                <a:solidFill>
                  <a:schemeClr val="tx1"/>
                </a:solidFill>
              </a:rPr>
              <a:t>Creatively deploy themselves through positive self-regard</a:t>
            </a:r>
          </a:p>
          <a:p>
            <a:pPr>
              <a:buFont typeface="Monotype Sorts" pitchFamily="2" charset="2"/>
              <a:buChar char="¶"/>
            </a:pP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838200"/>
          </a:xfrm>
          <a:ln/>
        </p:spPr>
        <p:txBody>
          <a:bodyPr/>
          <a:lstStyle/>
          <a:p>
            <a:r>
              <a:rPr lang="en-US" sz="4000" b="0">
                <a:solidFill>
                  <a:schemeClr val="tx1"/>
                </a:solidFill>
              </a:rPr>
              <a:t>Kouzes &amp; Pozner (1987, 2002)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057400"/>
            <a:ext cx="8077200" cy="4495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SzPct val="105000"/>
            </a:pPr>
            <a:r>
              <a:rPr lang="en-US" sz="3200">
                <a:solidFill>
                  <a:srgbClr val="333399"/>
                </a:solidFill>
              </a:rPr>
              <a:t>Model consists of 5 fundamental practices</a:t>
            </a:r>
          </a:p>
          <a:p>
            <a:pPr marL="533400" indent="-533400">
              <a:buFont typeface="Monotype Sorts" pitchFamily="2" charset="2"/>
              <a:buChar char="¶"/>
            </a:pPr>
            <a:r>
              <a:rPr lang="en-US">
                <a:solidFill>
                  <a:schemeClr val="tx1"/>
                </a:solidFill>
              </a:rPr>
              <a:t>Model the Way</a:t>
            </a:r>
          </a:p>
          <a:p>
            <a:pPr marL="533400" indent="-533400">
              <a:buFont typeface="Monotype Sorts" pitchFamily="2" charset="2"/>
              <a:buChar char="·"/>
            </a:pPr>
            <a:r>
              <a:rPr lang="en-US">
                <a:solidFill>
                  <a:schemeClr val="tx1"/>
                </a:solidFill>
              </a:rPr>
              <a:t>Inspire a Shared Vision</a:t>
            </a:r>
          </a:p>
          <a:p>
            <a:pPr marL="533400" indent="-533400">
              <a:buFont typeface="Monotype Sorts" pitchFamily="2" charset="2"/>
              <a:buChar char="¸"/>
            </a:pPr>
            <a:r>
              <a:rPr lang="en-US">
                <a:solidFill>
                  <a:schemeClr val="tx1"/>
                </a:solidFill>
              </a:rPr>
              <a:t>Challenge the Process</a:t>
            </a:r>
          </a:p>
          <a:p>
            <a:pPr marL="533400" indent="-533400">
              <a:buFont typeface="Monotype Sorts" pitchFamily="2" charset="2"/>
              <a:buChar char="¹"/>
            </a:pPr>
            <a:r>
              <a:rPr lang="en-US">
                <a:solidFill>
                  <a:schemeClr val="tx1"/>
                </a:solidFill>
              </a:rPr>
              <a:t>Enable Others to Act</a:t>
            </a:r>
          </a:p>
          <a:p>
            <a:pPr marL="533400" indent="-533400">
              <a:buFont typeface="Monotype Sorts" pitchFamily="2" charset="2"/>
              <a:buChar char="º"/>
            </a:pPr>
            <a:r>
              <a:rPr lang="en-US">
                <a:solidFill>
                  <a:schemeClr val="tx1"/>
                </a:solidFill>
              </a:rPr>
              <a:t>Encourage the Heart</a:t>
            </a:r>
          </a:p>
          <a:p>
            <a:pPr marL="533400" indent="-533400">
              <a:buFont typeface="Monotype Sorts" pitchFamily="2" charset="2"/>
              <a:buChar char="·"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8001000" cy="1371600"/>
          </a:xfrm>
          <a:ln/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How Does the Transformational Leadership Approach Work?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124200"/>
            <a:ext cx="7772400" cy="3429000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en-US"/>
              <a:t> Focus of Transformational Leadership</a:t>
            </a:r>
          </a:p>
          <a:p>
            <a:pPr algn="l">
              <a:buFont typeface="Wingdings" pitchFamily="2" charset="2"/>
              <a:buChar char="v"/>
            </a:pPr>
            <a:r>
              <a:rPr lang="en-US"/>
              <a:t> Strengths</a:t>
            </a:r>
          </a:p>
          <a:p>
            <a:pPr algn="l">
              <a:buFont typeface="Wingdings" pitchFamily="2" charset="2"/>
              <a:buChar char="v"/>
            </a:pPr>
            <a:r>
              <a:rPr lang="en-US"/>
              <a:t> Criticisms</a:t>
            </a:r>
          </a:p>
          <a:p>
            <a:pPr algn="l">
              <a:buFont typeface="Wingdings" pitchFamily="2" charset="2"/>
              <a:buChar char="v"/>
            </a:pPr>
            <a:r>
              <a:rPr lang="en-US"/>
              <a:t> Application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762000"/>
          </a:xfrm>
          <a:ln/>
        </p:spPr>
        <p:txBody>
          <a:bodyPr/>
          <a:lstStyle/>
          <a:p>
            <a:r>
              <a:rPr lang="en-US" sz="3600"/>
              <a:t>Transformational Leadership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438400"/>
            <a:ext cx="42672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</a:rPr>
              <a:t>TLs empower and nurture followers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</a:rPr>
              <a:t>TLs stimulate change by becoming strong role models for followers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</a:rPr>
              <a:t>TLs commonly create a vision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</a:rPr>
              <a:t>TLs require leaders to become social architects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</a:rPr>
              <a:t>TLs build trust &amp; foster collaboration 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362200"/>
            <a:ext cx="4191000" cy="2590800"/>
          </a:xfrm>
        </p:spPr>
        <p:txBody>
          <a:bodyPr/>
          <a:lstStyle/>
          <a:p>
            <a:r>
              <a:rPr lang="en-US"/>
              <a:t>Describes how leaders can initiate, develop, and carry out significant changes in organizations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3733800" cy="8223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Focus of Transformational Leaders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4648200" y="1524000"/>
            <a:ext cx="3657600" cy="457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Overall Scope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685800"/>
          </a:xfrm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Strengths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b="1" i="1">
                <a:solidFill>
                  <a:srgbClr val="000066"/>
                </a:solidFill>
              </a:rPr>
              <a:t>Broadly researched.</a:t>
            </a:r>
            <a:r>
              <a:rPr lang="en-US" sz="2800" b="1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TL has been widely researched, including a large body of qualitative research centering on prominent leaders and CEOs in major firms.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b="1" i="1">
                <a:solidFill>
                  <a:srgbClr val="000066"/>
                </a:solidFill>
              </a:rPr>
              <a:t>Intuitive appeal.</a:t>
            </a:r>
            <a:r>
              <a:rPr lang="en-US" sz="2400" b="1">
                <a:solidFill>
                  <a:schemeClr val="tx1"/>
                </a:solidFill>
              </a:rPr>
              <a:t>  </a:t>
            </a:r>
            <a:r>
              <a:rPr lang="en-US" sz="2400">
                <a:solidFill>
                  <a:schemeClr val="tx1"/>
                </a:solidFill>
              </a:rPr>
              <a:t>People are attracted to TL because it makes sense to them.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b="1" i="1">
                <a:solidFill>
                  <a:srgbClr val="000066"/>
                </a:solidFill>
              </a:rPr>
              <a:t>Process-focused.</a:t>
            </a:r>
            <a:r>
              <a:rPr lang="en-US" sz="2400" b="1">
                <a:solidFill>
                  <a:schemeClr val="tx1"/>
                </a:solidFill>
              </a:rPr>
              <a:t>  </a:t>
            </a:r>
            <a:r>
              <a:rPr lang="en-US" sz="2400">
                <a:solidFill>
                  <a:schemeClr val="tx1"/>
                </a:solidFill>
              </a:rPr>
              <a:t>TL treats leadership as a process occurring between followers and leaders.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b="1" i="1">
                <a:solidFill>
                  <a:srgbClr val="000066"/>
                </a:solidFill>
              </a:rPr>
              <a:t>Expansive leadership view.</a:t>
            </a:r>
            <a:r>
              <a:rPr lang="en-US" sz="2400" b="1">
                <a:solidFill>
                  <a:schemeClr val="tx1"/>
                </a:solidFill>
              </a:rPr>
              <a:t>  </a:t>
            </a:r>
            <a:r>
              <a:rPr lang="en-US" sz="2400">
                <a:solidFill>
                  <a:schemeClr val="tx1"/>
                </a:solidFill>
              </a:rPr>
              <a:t>TL provides a broader view of leadership that augments other leadership models.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b="1" i="1">
                <a:solidFill>
                  <a:srgbClr val="000066"/>
                </a:solidFill>
              </a:rPr>
              <a:t>Emphasizes follower.</a:t>
            </a:r>
            <a:r>
              <a:rPr lang="en-US" sz="2400" b="1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TL emphasizes followers’ needs, values, and morals.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b="1" i="1">
                <a:solidFill>
                  <a:srgbClr val="000066"/>
                </a:solidFill>
              </a:rPr>
              <a:t>Effectiveness.</a:t>
            </a:r>
            <a:r>
              <a:rPr lang="en-US" sz="2400" b="1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Evidence supports that TL is an effective form of leadership.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685800"/>
          </a:xfrm>
          <a:ln/>
        </p:spPr>
        <p:txBody>
          <a:bodyPr/>
          <a:lstStyle/>
          <a:p>
            <a:r>
              <a:rPr lang="en-US" sz="4000"/>
              <a:t>Criticisms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458200" cy="5715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800">
                <a:solidFill>
                  <a:schemeClr val="tx1"/>
                </a:solidFill>
              </a:rPr>
              <a:t>Lacks </a:t>
            </a:r>
            <a:r>
              <a:rPr lang="en-US" sz="2800" b="1" i="1">
                <a:solidFill>
                  <a:srgbClr val="000066"/>
                </a:solidFill>
              </a:rPr>
              <a:t>conceptual</a:t>
            </a:r>
            <a:r>
              <a:rPr lang="en-US" sz="2800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chemeClr val="tx1"/>
                </a:solidFill>
              </a:rPr>
              <a:t>clarity</a:t>
            </a:r>
            <a:endParaRPr lang="en-US" sz="240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000" b="1"/>
              <a:t>Dimensions are not clearly delimited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000" b="1"/>
              <a:t>Parameters of TL overlap with similar conceptualizations of leadership</a:t>
            </a:r>
            <a:endParaRPr lang="en-US" sz="240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800" b="1" i="1">
                <a:solidFill>
                  <a:srgbClr val="000066"/>
                </a:solidFill>
              </a:rPr>
              <a:t>Measurement </a:t>
            </a:r>
            <a:r>
              <a:rPr lang="en-US" sz="2800">
                <a:solidFill>
                  <a:schemeClr val="tx1"/>
                </a:solidFill>
              </a:rPr>
              <a:t>questioned</a:t>
            </a:r>
            <a:endParaRPr lang="en-US" sz="240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000" b="1"/>
              <a:t>Validity of MLQ not fully established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000" b="1"/>
              <a:t>Some transformational factors are not unique solely to the transformational model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800">
                <a:solidFill>
                  <a:schemeClr val="tx1"/>
                </a:solidFill>
              </a:rPr>
              <a:t>TL treats leadership more as a personality trait or predisposition than a </a:t>
            </a:r>
            <a:r>
              <a:rPr lang="en-US" sz="2800" b="1" i="1">
                <a:solidFill>
                  <a:srgbClr val="000066"/>
                </a:solidFill>
              </a:rPr>
              <a:t>behavior</a:t>
            </a:r>
            <a:r>
              <a:rPr lang="en-US" sz="2800">
                <a:solidFill>
                  <a:schemeClr val="tx1"/>
                </a:solidFill>
              </a:rPr>
              <a:t> that can be taught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800">
                <a:solidFill>
                  <a:schemeClr val="tx1"/>
                </a:solidFill>
              </a:rPr>
              <a:t>TL is </a:t>
            </a:r>
            <a:r>
              <a:rPr lang="en-US" sz="2800" b="1" i="1">
                <a:solidFill>
                  <a:srgbClr val="000066"/>
                </a:solidFill>
              </a:rPr>
              <a:t>elitist</a:t>
            </a:r>
            <a:r>
              <a:rPr lang="en-US" sz="2800" b="1" i="1">
                <a:solidFill>
                  <a:schemeClr val="tx1"/>
                </a:solidFill>
              </a:rPr>
              <a:t> </a:t>
            </a:r>
            <a:r>
              <a:rPr lang="en-US" sz="2800">
                <a:solidFill>
                  <a:schemeClr val="tx1"/>
                </a:solidFill>
              </a:rPr>
              <a:t>and </a:t>
            </a:r>
            <a:r>
              <a:rPr lang="en-US" sz="2800" b="1" i="1">
                <a:solidFill>
                  <a:srgbClr val="000066"/>
                </a:solidFill>
              </a:rPr>
              <a:t>antidemocratic</a:t>
            </a:r>
            <a:endParaRPr lang="en-US" sz="280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800">
                <a:solidFill>
                  <a:schemeClr val="tx1"/>
                </a:solidFill>
              </a:rPr>
              <a:t>Suffers from </a:t>
            </a:r>
            <a:r>
              <a:rPr lang="en-US" sz="2800" b="1" i="1">
                <a:solidFill>
                  <a:srgbClr val="000066"/>
                </a:solidFill>
              </a:rPr>
              <a:t>heroic leadership</a:t>
            </a:r>
            <a:r>
              <a:rPr lang="en-US" sz="2800">
                <a:solidFill>
                  <a:schemeClr val="tx1"/>
                </a:solidFill>
              </a:rPr>
              <a:t> bias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800">
                <a:solidFill>
                  <a:schemeClr val="tx1"/>
                </a:solidFill>
              </a:rPr>
              <a:t>TL is based primarily on </a:t>
            </a:r>
            <a:r>
              <a:rPr lang="en-US" sz="2800" b="1" i="1">
                <a:solidFill>
                  <a:srgbClr val="000066"/>
                </a:solidFill>
              </a:rPr>
              <a:t>qualitative</a:t>
            </a:r>
            <a:r>
              <a:rPr lang="en-US" sz="2800">
                <a:solidFill>
                  <a:schemeClr val="tx1"/>
                </a:solidFill>
              </a:rPr>
              <a:t> data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800">
                <a:solidFill>
                  <a:schemeClr val="tx1"/>
                </a:solidFill>
              </a:rPr>
              <a:t>Has the potential to be </a:t>
            </a:r>
            <a:r>
              <a:rPr lang="en-US" sz="2800" b="1" i="1">
                <a:solidFill>
                  <a:srgbClr val="000066"/>
                </a:solidFill>
              </a:rPr>
              <a:t>abused</a:t>
            </a:r>
            <a:endParaRPr lang="en-US" sz="24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685800"/>
          </a:xfrm>
          <a:ln/>
        </p:spPr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6248400" cy="5105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200">
                <a:solidFill>
                  <a:srgbClr val="000066"/>
                </a:solidFill>
              </a:rPr>
              <a:t>Provides a general way of thinking about leadership that stresses ideals, inspiration, innovations, and individual concerns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200">
                <a:solidFill>
                  <a:srgbClr val="000066"/>
                </a:solidFill>
              </a:rPr>
              <a:t>Can be taught to individuals at all levels of the organization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200">
                <a:solidFill>
                  <a:srgbClr val="000066"/>
                </a:solidFill>
              </a:rPr>
              <a:t>Able to positively impact a firm’s performance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200">
                <a:solidFill>
                  <a:srgbClr val="000066"/>
                </a:solidFill>
              </a:rPr>
              <a:t>May be used as a tool in recruitment, selection, promotion, and training development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200">
                <a:solidFill>
                  <a:srgbClr val="000066"/>
                </a:solidFill>
              </a:rPr>
              <a:t>Can be used to improve team development, decision-making groups, quality initiatives, and reorganizations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200">
                <a:solidFill>
                  <a:srgbClr val="000066"/>
                </a:solidFill>
              </a:rPr>
              <a:t>The MLQ helps leaders to target areas of leadership improvement</a:t>
            </a:r>
          </a:p>
        </p:txBody>
      </p:sp>
      <p:graphicFrame>
        <p:nvGraphicFramePr>
          <p:cNvPr id="59417" name="Object 25"/>
          <p:cNvGraphicFramePr>
            <a:graphicFrameLocks noChangeAspect="1"/>
          </p:cNvGraphicFramePr>
          <p:nvPr/>
        </p:nvGraphicFramePr>
        <p:xfrm>
          <a:off x="6248400" y="3581400"/>
          <a:ext cx="2667000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9" name="Clip" r:id="rId4" imgW="3251520" imgH="2390040" progId="MS_ClipArt_Gallery.2">
                  <p:embed/>
                </p:oleObj>
              </mc:Choice>
              <mc:Fallback>
                <p:oleObj name="Clip" r:id="rId4" imgW="3251520" imgH="2390040" progId="MS_ClipArt_Gallery.2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581400"/>
                        <a:ext cx="2667000" cy="195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685800"/>
          </a:xfrm>
          <a:ln/>
        </p:spPr>
        <p:txBody>
          <a:bodyPr/>
          <a:lstStyle/>
          <a:p>
            <a:r>
              <a:rPr lang="en-US" sz="3600"/>
              <a:t>Transformational Leadership</a:t>
            </a:r>
            <a:endParaRPr lang="en-US" sz="3600" b="0" i="1">
              <a:solidFill>
                <a:srgbClr val="6600CC"/>
              </a:solidFill>
            </a:endParaRPr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8153400" cy="3657600"/>
          </a:xfrm>
        </p:spPr>
        <p:txBody>
          <a:bodyPr/>
          <a:lstStyle/>
          <a:p>
            <a:r>
              <a:rPr lang="en-US" sz="1800" b="1" i="1">
                <a:solidFill>
                  <a:srgbClr val="333399"/>
                </a:solidFill>
              </a:rPr>
              <a:t>Process - </a:t>
            </a:r>
            <a:r>
              <a:rPr lang="en-US" sz="1800" b="1" i="1">
                <a:solidFill>
                  <a:schemeClr val="tx1"/>
                </a:solidFill>
              </a:rPr>
              <a:t>TL</a:t>
            </a:r>
            <a:r>
              <a:rPr lang="en-US" sz="1800" b="1">
                <a:solidFill>
                  <a:schemeClr val="tx1"/>
                </a:solidFill>
              </a:rPr>
              <a:t> is a process that changes and transforms individuals</a:t>
            </a:r>
          </a:p>
          <a:p>
            <a:pPr>
              <a:buFont typeface="Wingdings" pitchFamily="2" charset="2"/>
              <a:buNone/>
            </a:pPr>
            <a:endParaRPr lang="en-US" sz="1800" b="1"/>
          </a:p>
          <a:p>
            <a:r>
              <a:rPr lang="en-US" sz="1800" b="1" i="1">
                <a:solidFill>
                  <a:srgbClr val="333399"/>
                </a:solidFill>
              </a:rPr>
              <a:t>Influence -</a:t>
            </a:r>
            <a:r>
              <a:rPr lang="en-US" sz="1800" b="1" i="1">
                <a:solidFill>
                  <a:schemeClr val="accent1"/>
                </a:solidFill>
              </a:rPr>
              <a:t> </a:t>
            </a:r>
            <a:r>
              <a:rPr lang="en-US" sz="1800" b="1" i="1">
                <a:solidFill>
                  <a:schemeClr val="tx1"/>
                </a:solidFill>
              </a:rPr>
              <a:t>TL </a:t>
            </a:r>
            <a:r>
              <a:rPr lang="en-US" sz="1800" b="1">
                <a:solidFill>
                  <a:schemeClr val="tx1"/>
                </a:solidFill>
              </a:rPr>
              <a:t>involves an exceptional form of influence that moves </a:t>
            </a:r>
          </a:p>
          <a:p>
            <a:pPr>
              <a:buFont typeface="Wingdings" pitchFamily="2" charset="2"/>
              <a:buNone/>
            </a:pPr>
            <a:r>
              <a:rPr lang="en-US" sz="1800" b="1">
                <a:solidFill>
                  <a:schemeClr val="tx1"/>
                </a:solidFill>
              </a:rPr>
              <a:t>		followers to accomplish more than what is usually expected</a:t>
            </a:r>
          </a:p>
          <a:p>
            <a:endParaRPr lang="en-US" sz="1800" b="1">
              <a:solidFill>
                <a:schemeClr val="tx1"/>
              </a:solidFill>
            </a:endParaRPr>
          </a:p>
          <a:p>
            <a:r>
              <a:rPr lang="en-US" sz="1800" b="1" i="1">
                <a:solidFill>
                  <a:srgbClr val="333399"/>
                </a:solidFill>
              </a:rPr>
              <a:t>Core elements</a:t>
            </a:r>
            <a:r>
              <a:rPr lang="en-US" sz="1800" b="1">
                <a:solidFill>
                  <a:srgbClr val="333399"/>
                </a:solidFill>
              </a:rPr>
              <a:t> </a:t>
            </a:r>
            <a:r>
              <a:rPr lang="en-US" sz="1800" b="1" i="1">
                <a:solidFill>
                  <a:srgbClr val="333399"/>
                </a:solidFill>
              </a:rPr>
              <a:t>- </a:t>
            </a:r>
            <a:r>
              <a:rPr lang="en-US" sz="1800" b="1">
                <a:solidFill>
                  <a:schemeClr val="tx1"/>
                </a:solidFill>
              </a:rPr>
              <a:t>TL is concerned with emotions, values, ethics, 	standards, and long-term goals </a:t>
            </a:r>
          </a:p>
          <a:p>
            <a:endParaRPr lang="en-US" sz="1800" b="1">
              <a:solidFill>
                <a:schemeClr val="tx1"/>
              </a:solidFill>
            </a:endParaRPr>
          </a:p>
          <a:p>
            <a:r>
              <a:rPr lang="en-US" sz="1800" b="1" i="1">
                <a:solidFill>
                  <a:srgbClr val="333399"/>
                </a:solidFill>
              </a:rPr>
              <a:t>Encompassing approach</a:t>
            </a:r>
            <a:r>
              <a:rPr lang="en-US" sz="1800" b="1">
                <a:solidFill>
                  <a:srgbClr val="333399"/>
                </a:solidFill>
              </a:rPr>
              <a:t> </a:t>
            </a:r>
            <a:r>
              <a:rPr lang="en-US" sz="1800" b="1" i="1">
                <a:solidFill>
                  <a:srgbClr val="333399"/>
                </a:solidFill>
              </a:rPr>
              <a:t>– </a:t>
            </a:r>
            <a:r>
              <a:rPr lang="en-US" sz="1800" b="1" i="1">
                <a:solidFill>
                  <a:schemeClr val="tx1"/>
                </a:solidFill>
              </a:rPr>
              <a:t>TL </a:t>
            </a:r>
            <a:r>
              <a:rPr lang="en-US" sz="1800" b="1">
                <a:solidFill>
                  <a:schemeClr val="tx1"/>
                </a:solidFill>
              </a:rPr>
              <a:t>describes a wide range of leadership 	influence where followers and leaders are bound together in the 	transformation process</a:t>
            </a:r>
          </a:p>
          <a:p>
            <a:pPr>
              <a:buFont typeface="Wingdings" pitchFamily="2" charset="2"/>
              <a:buNone/>
            </a:pPr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69637" name="Text Box 1029"/>
          <p:cNvSpPr txBox="1">
            <a:spLocks noChangeArrowheads="1"/>
          </p:cNvSpPr>
          <p:nvPr/>
        </p:nvSpPr>
        <p:spPr bwMode="auto">
          <a:xfrm>
            <a:off x="2133600" y="1600200"/>
            <a:ext cx="4419600" cy="579438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Description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58200" cy="1143000"/>
          </a:xfrm>
          <a:ln/>
        </p:spPr>
        <p:txBody>
          <a:bodyPr/>
          <a:lstStyle/>
          <a:p>
            <a:r>
              <a:rPr lang="en-US" sz="4000"/>
              <a:t>Types of Leadership Defined</a:t>
            </a:r>
            <a:br>
              <a:rPr lang="en-US" sz="4000"/>
            </a:br>
            <a:r>
              <a:rPr lang="en-US" sz="4000"/>
              <a:t>Burns (1978)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0" y="5027613"/>
            <a:ext cx="280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8080"/>
                </a:solidFill>
                <a:latin typeface="Arial" charset="0"/>
              </a:rPr>
              <a:t>TRANSACTIONAL</a:t>
            </a: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304800" y="1981200"/>
            <a:ext cx="2514600" cy="2286000"/>
          </a:xfrm>
          <a:prstGeom prst="wedgeRoundRectCallout">
            <a:avLst>
              <a:gd name="adj1" fmla="val -21213"/>
              <a:gd name="adj2" fmla="val 81528"/>
              <a:gd name="adj3" fmla="val 16667"/>
            </a:avLst>
          </a:prstGeom>
          <a:gradFill rotWithShape="0">
            <a:gsLst>
              <a:gs pos="0">
                <a:schemeClr val="folHlink"/>
              </a:gs>
              <a:gs pos="100000">
                <a:schemeClr val="accent2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6666"/>
              </a:solidFill>
            </a:endParaRP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228600" y="2057400"/>
            <a:ext cx="26384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Focuses on the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exchanges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that occur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between leaders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and their followers</a:t>
            </a:r>
          </a:p>
        </p:txBody>
      </p:sp>
      <p:sp>
        <p:nvSpPr>
          <p:cNvPr id="78857" name="AutoShape 9"/>
          <p:cNvSpPr>
            <a:spLocks noChangeArrowheads="1"/>
          </p:cNvSpPr>
          <p:nvPr/>
        </p:nvSpPr>
        <p:spPr bwMode="auto">
          <a:xfrm>
            <a:off x="3124200" y="1828800"/>
            <a:ext cx="3124200" cy="3581400"/>
          </a:xfrm>
          <a:prstGeom prst="wedgeRoundRectCallout">
            <a:avLst>
              <a:gd name="adj1" fmla="val -46648"/>
              <a:gd name="adj2" fmla="val 60060"/>
              <a:gd name="adj3" fmla="val 16667"/>
            </a:avLst>
          </a:prstGeom>
          <a:gradFill rotWithShape="0">
            <a:gsLst>
              <a:gs pos="0">
                <a:schemeClr val="folHlink"/>
              </a:gs>
              <a:gs pos="100000">
                <a:schemeClr val="accent2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6666"/>
              </a:solidFill>
            </a:endParaRP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381000" y="5791200"/>
            <a:ext cx="348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99"/>
                </a:solidFill>
                <a:latin typeface="Arial" charset="0"/>
              </a:rPr>
              <a:t>TRANSFORMATIONAL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3200400" y="1981200"/>
            <a:ext cx="3048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TW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Process of </a:t>
            </a:r>
          </a:p>
          <a:p>
            <a:pPr algn="ctr" eaLnBrk="0" hangingPunct="0"/>
            <a:r>
              <a:rPr lang="en-US" altLang="zh-TW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engaging with others</a:t>
            </a:r>
          </a:p>
          <a:p>
            <a:pPr algn="ctr" eaLnBrk="0" hangingPunct="0"/>
            <a:r>
              <a:rPr lang="en-US" altLang="zh-TW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to create a connection that increases </a:t>
            </a:r>
          </a:p>
          <a:p>
            <a:pPr algn="ctr" eaLnBrk="0" hangingPunct="0"/>
            <a:r>
              <a:rPr lang="en-US" altLang="zh-TW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motivation and morality in both the leader and the follower</a:t>
            </a:r>
          </a:p>
        </p:txBody>
      </p:sp>
      <p:sp>
        <p:nvSpPr>
          <p:cNvPr id="78865" name="AutoShape 17"/>
          <p:cNvSpPr>
            <a:spLocks noChangeArrowheads="1"/>
          </p:cNvSpPr>
          <p:nvPr/>
        </p:nvSpPr>
        <p:spPr bwMode="auto">
          <a:xfrm>
            <a:off x="6629400" y="2286000"/>
            <a:ext cx="2286000" cy="3048000"/>
          </a:xfrm>
          <a:prstGeom prst="wedgeRoundRectCallout">
            <a:avLst>
              <a:gd name="adj1" fmla="val -53333"/>
              <a:gd name="adj2" fmla="val 70574"/>
              <a:gd name="adj3" fmla="val 16667"/>
            </a:avLst>
          </a:prstGeom>
          <a:gradFill rotWithShape="0">
            <a:gsLst>
              <a:gs pos="0">
                <a:schemeClr val="folHlink"/>
              </a:gs>
              <a:gs pos="100000">
                <a:schemeClr val="accent2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6666"/>
              </a:solidFill>
            </a:endParaRPr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6705600" y="2362200"/>
            <a:ext cx="21732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Focuses on the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leader’s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own interests rather than the interests of their followers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4343400" y="6019800"/>
            <a:ext cx="477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800000"/>
                </a:solidFill>
                <a:latin typeface="Arial" charset="0"/>
              </a:rPr>
              <a:t>PSEUDOTRANSFORMATIONAL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autoUpdateAnimBg="0"/>
      <p:bldP spid="78855" grpId="0" animBg="1" autoUpdateAnimBg="0"/>
      <p:bldP spid="78856" grpId="0" autoUpdateAnimBg="0"/>
      <p:bldP spid="78857" grpId="0" animBg="1" autoUpdateAnimBg="0"/>
      <p:bldP spid="78858" grpId="0" autoUpdateAnimBg="0"/>
      <p:bldP spid="78861" grpId="0" autoUpdateAnimBg="0"/>
      <p:bldP spid="78865" grpId="0" animBg="1" autoUpdateAnimBg="0"/>
      <p:bldP spid="78866" grpId="0" autoUpdateAnimBg="0"/>
      <p:bldP spid="7886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altLang="zh-TW" sz="2800">
              <a:latin typeface="Helvetica" pitchFamily="34" charset="0"/>
              <a:ea typeface="新細明體" pitchFamily="18" charset="-120"/>
            </a:endParaRPr>
          </a:p>
          <a:p>
            <a:pPr>
              <a:spcBef>
                <a:spcPct val="0"/>
              </a:spcBef>
            </a:pPr>
            <a:endParaRPr lang="en-US" altLang="zh-TW" sz="1800">
              <a:solidFill>
                <a:schemeClr val="bg2"/>
              </a:solidFill>
              <a:latin typeface="Helvetica" pitchFamily="34" charset="0"/>
              <a:ea typeface="新細明體" pitchFamily="18" charset="-120"/>
            </a:endParaRPr>
          </a:p>
        </p:txBody>
      </p:sp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1893888" y="1643063"/>
            <a:ext cx="5357812" cy="3571875"/>
            <a:chOff x="0" y="737"/>
            <a:chExt cx="3375" cy="2250"/>
          </a:xfrm>
        </p:grpSpPr>
        <p:sp>
          <p:nvSpPr>
            <p:cNvPr id="95237" name="Rectangle 5"/>
            <p:cNvSpPr>
              <a:spLocks noChangeArrowheads="1"/>
            </p:cNvSpPr>
            <p:nvPr/>
          </p:nvSpPr>
          <p:spPr bwMode="auto">
            <a:xfrm>
              <a:off x="0" y="737"/>
              <a:ext cx="3375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5238" name="Group 6"/>
            <p:cNvGrpSpPr>
              <a:grpSpLocks/>
            </p:cNvGrpSpPr>
            <p:nvPr/>
          </p:nvGrpSpPr>
          <p:grpSpPr bwMode="auto">
            <a:xfrm>
              <a:off x="0" y="737"/>
              <a:ext cx="2678" cy="2250"/>
              <a:chOff x="0" y="737"/>
              <a:chExt cx="2678" cy="2250"/>
            </a:xfrm>
          </p:grpSpPr>
          <p:sp>
            <p:nvSpPr>
              <p:cNvPr id="95239" name="Rectangle 7"/>
              <p:cNvSpPr>
                <a:spLocks noChangeArrowheads="1"/>
              </p:cNvSpPr>
              <p:nvPr/>
            </p:nvSpPr>
            <p:spPr bwMode="auto">
              <a:xfrm>
                <a:off x="0" y="737"/>
                <a:ext cx="2678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95240" name="Group 8"/>
              <p:cNvGrpSpPr>
                <a:grpSpLocks/>
              </p:cNvGrpSpPr>
              <p:nvPr/>
            </p:nvGrpSpPr>
            <p:grpSpPr bwMode="auto">
              <a:xfrm>
                <a:off x="0" y="737"/>
                <a:ext cx="2627" cy="2250"/>
                <a:chOff x="0" y="2987"/>
                <a:chExt cx="2627" cy="2250"/>
              </a:xfrm>
            </p:grpSpPr>
            <p:sp>
              <p:nvSpPr>
                <p:cNvPr id="95241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2987"/>
                  <a:ext cx="2627" cy="2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5242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2987"/>
                  <a:ext cx="2627" cy="1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zh-TW" altLang="en-US" sz="1200" b="1">
                      <a:solidFill>
                        <a:srgbClr val="336699"/>
                      </a:solidFill>
                      <a:latin typeface="Arial" charset="0"/>
                      <a:ea typeface="新細明體" pitchFamily="18" charset="-120"/>
                    </a:rPr>
                    <a:t>  </a:t>
                  </a:r>
                  <a:r>
                    <a:rPr lang="zh-TW" altLang="en-US" sz="14600" b="1">
                      <a:solidFill>
                        <a:srgbClr val="336699"/>
                      </a:solidFill>
                      <a:latin typeface="Arial" charset="0"/>
                      <a:ea typeface="新細明體" pitchFamily="18" charset="-120"/>
                    </a:rPr>
                    <a:t> </a:t>
                  </a:r>
                  <a:r>
                    <a:rPr lang="zh-TW" altLang="en-US" sz="1200" b="1">
                      <a:solidFill>
                        <a:srgbClr val="336699"/>
                      </a:solidFill>
                      <a:latin typeface="Arial" charset="0"/>
                      <a:ea typeface="新細明體" pitchFamily="18" charset="-120"/>
                    </a:rPr>
                    <a:t>                                      </a:t>
                  </a:r>
                  <a:endParaRPr lang="zh-TW" altLang="en-US" sz="1100">
                    <a:ea typeface="新細明體" pitchFamily="18" charset="-120"/>
                  </a:endParaRPr>
                </a:p>
                <a:p>
                  <a:pPr eaLnBrk="0" hangingPunct="0"/>
                  <a:endParaRPr lang="zh-TW" altLang="en-US" sz="1200" b="1">
                    <a:solidFill>
                      <a:srgbClr val="336699"/>
                    </a:solidFill>
                    <a:latin typeface="Arial" charset="0"/>
                    <a:ea typeface="新細明體" pitchFamily="18" charset="-120"/>
                  </a:endParaRPr>
                </a:p>
              </p:txBody>
            </p:sp>
          </p:grpSp>
        </p:grpSp>
      </p:grp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304800" y="541020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zh-TW" b="1">
                <a:solidFill>
                  <a:srgbClr val="3333C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TRANSACTIONAL</a:t>
            </a:r>
          </a:p>
        </p:txBody>
      </p:sp>
      <p:sp>
        <p:nvSpPr>
          <p:cNvPr id="95244" name="AutoShape 12"/>
          <p:cNvSpPr>
            <a:spLocks noChangeArrowheads="1"/>
          </p:cNvSpPr>
          <p:nvPr/>
        </p:nvSpPr>
        <p:spPr bwMode="auto">
          <a:xfrm>
            <a:off x="1447800" y="2286000"/>
            <a:ext cx="2965450" cy="2368550"/>
          </a:xfrm>
          <a:prstGeom prst="wedgeRoundRectCallout">
            <a:avLst>
              <a:gd name="adj1" fmla="val -43148"/>
              <a:gd name="adj2" fmla="val 79157"/>
              <a:gd name="adj3" fmla="val 16667"/>
            </a:avLst>
          </a:prstGeom>
          <a:gradFill rotWithShape="0">
            <a:gsLst>
              <a:gs pos="0">
                <a:schemeClr val="folHlink"/>
              </a:gs>
              <a:gs pos="100000">
                <a:schemeClr val="accent2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zh-TW" altLang="en-US" sz="180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1589088" y="2513013"/>
            <a:ext cx="26606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Focuses on the</a:t>
            </a:r>
          </a:p>
          <a:p>
            <a:pPr algn="ctr" eaLnBrk="0" hangingPunct="0"/>
            <a:r>
              <a:rPr lang="en-US" altLang="zh-TW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exchanges</a:t>
            </a:r>
          </a:p>
          <a:p>
            <a:pPr algn="ctr" eaLnBrk="0" hangingPunct="0"/>
            <a:r>
              <a:rPr lang="en-US" altLang="zh-TW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that occur</a:t>
            </a:r>
          </a:p>
          <a:p>
            <a:pPr algn="ctr" eaLnBrk="0" hangingPunct="0"/>
            <a:r>
              <a:rPr lang="en-US" altLang="zh-TW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between leaders</a:t>
            </a:r>
          </a:p>
          <a:p>
            <a:pPr algn="ctr" eaLnBrk="0" hangingPunct="0"/>
            <a:r>
              <a:rPr lang="en-US" altLang="zh-TW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and their followers</a:t>
            </a: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4572000" y="2438400"/>
            <a:ext cx="4267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kumimoji="1" lang="en-US" altLang="zh-TW">
                <a:latin typeface="Arial" charset="0"/>
                <a:ea typeface="Arial Unicode MS" pitchFamily="34" charset="-128"/>
                <a:cs typeface="Arial Unicode MS" pitchFamily="34" charset="-128"/>
              </a:rPr>
              <a:t> No new taxes = votes.</a:t>
            </a:r>
          </a:p>
          <a:p>
            <a:pPr>
              <a:buFontTx/>
              <a:buChar char="-"/>
            </a:pPr>
            <a:r>
              <a:rPr kumimoji="1" lang="en-US" altLang="zh-TW">
                <a:latin typeface="Arial" charset="0"/>
                <a:ea typeface="Arial Unicode MS" pitchFamily="34" charset="-128"/>
                <a:cs typeface="Arial Unicode MS" pitchFamily="34" charset="-128"/>
              </a:rPr>
              <a:t> Sell more cars = bonus.</a:t>
            </a:r>
          </a:p>
          <a:p>
            <a:pPr>
              <a:buFontTx/>
              <a:buChar char="-"/>
            </a:pPr>
            <a:r>
              <a:rPr kumimoji="1" lang="en-US" altLang="zh-TW">
                <a:latin typeface="Arial" charset="0"/>
                <a:ea typeface="Arial Unicode MS" pitchFamily="34" charset="-128"/>
                <a:cs typeface="Arial Unicode MS" pitchFamily="34" charset="-128"/>
              </a:rPr>
              <a:t> Turn in assignments = grade.</a:t>
            </a:r>
          </a:p>
          <a:p>
            <a:pPr>
              <a:buFontTx/>
              <a:buChar char="-"/>
            </a:pPr>
            <a:r>
              <a:rPr kumimoji="1" lang="en-US" altLang="zh-TW">
                <a:latin typeface="Arial" charset="0"/>
                <a:ea typeface="Arial Unicode MS" pitchFamily="34" charset="-128"/>
                <a:cs typeface="Arial Unicode MS" pitchFamily="34" charset="-128"/>
              </a:rPr>
              <a:t> Surpass goals = promotion.</a:t>
            </a:r>
          </a:p>
          <a:p>
            <a:r>
              <a:rPr kumimoji="1" lang="en-US" altLang="zh-TW"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</a:p>
          <a:p>
            <a:endParaRPr kumimoji="1" lang="en-US" altLang="zh-TW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kumimoji="1" lang="en-US" altLang="zh-TW">
                <a:latin typeface="Arial" charset="0"/>
                <a:ea typeface="Arial Unicode MS" pitchFamily="34" charset="-128"/>
                <a:cs typeface="Arial Unicode MS" pitchFamily="34" charset="-128"/>
              </a:rPr>
              <a:t>The exchange dimension is so common that you can observe it at all walks of life.</a:t>
            </a:r>
          </a:p>
        </p:txBody>
      </p: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10600" cy="1219200"/>
          </a:xfrm>
          <a:ln/>
        </p:spPr>
        <p:txBody>
          <a:bodyPr/>
          <a:lstStyle/>
          <a:p>
            <a:r>
              <a:rPr lang="en-US" sz="4000"/>
              <a:t>Types of Leadership Defined</a:t>
            </a:r>
            <a:br>
              <a:rPr lang="en-US" sz="4000"/>
            </a:br>
            <a:r>
              <a:rPr lang="en-US" sz="4000"/>
              <a:t>Burns (1978)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altLang="zh-TW" sz="2800">
              <a:latin typeface="Helvetica" pitchFamily="34" charset="0"/>
              <a:ea typeface="新細明體" pitchFamily="18" charset="-120"/>
            </a:endParaRPr>
          </a:p>
          <a:p>
            <a:pPr>
              <a:spcBef>
                <a:spcPct val="0"/>
              </a:spcBef>
            </a:pPr>
            <a:endParaRPr lang="en-US" altLang="zh-TW" sz="1800">
              <a:solidFill>
                <a:schemeClr val="bg2"/>
              </a:solidFill>
              <a:latin typeface="Helvetica" pitchFamily="34" charset="0"/>
              <a:ea typeface="新細明體" pitchFamily="18" charset="-12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893888" y="1643063"/>
            <a:ext cx="5357812" cy="3571875"/>
            <a:chOff x="0" y="737"/>
            <a:chExt cx="3375" cy="2250"/>
          </a:xfrm>
        </p:grpSpPr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0" y="737"/>
              <a:ext cx="3375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029" name="Group 5"/>
            <p:cNvGrpSpPr>
              <a:grpSpLocks/>
            </p:cNvGrpSpPr>
            <p:nvPr/>
          </p:nvGrpSpPr>
          <p:grpSpPr bwMode="auto">
            <a:xfrm>
              <a:off x="0" y="737"/>
              <a:ext cx="2678" cy="2250"/>
              <a:chOff x="0" y="737"/>
              <a:chExt cx="2678" cy="2250"/>
            </a:xfrm>
          </p:grpSpPr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0" y="737"/>
                <a:ext cx="2678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031" name="Group 7"/>
              <p:cNvGrpSpPr>
                <a:grpSpLocks/>
              </p:cNvGrpSpPr>
              <p:nvPr/>
            </p:nvGrpSpPr>
            <p:grpSpPr bwMode="auto">
              <a:xfrm>
                <a:off x="0" y="737"/>
                <a:ext cx="2627" cy="2250"/>
                <a:chOff x="0" y="2987"/>
                <a:chExt cx="2627" cy="2250"/>
              </a:xfrm>
            </p:grpSpPr>
            <p:sp>
              <p:nvSpPr>
                <p:cNvPr id="103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987"/>
                  <a:ext cx="2627" cy="2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33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2987"/>
                  <a:ext cx="2627" cy="1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zh-TW" altLang="en-US" sz="1200" b="1">
                      <a:solidFill>
                        <a:srgbClr val="336699"/>
                      </a:solidFill>
                      <a:latin typeface="Arial" charset="0"/>
                      <a:ea typeface="新細明體" pitchFamily="18" charset="-120"/>
                    </a:rPr>
                    <a:t>  </a:t>
                  </a:r>
                  <a:r>
                    <a:rPr lang="zh-TW" altLang="en-US" sz="14600" b="1">
                      <a:solidFill>
                        <a:srgbClr val="336699"/>
                      </a:solidFill>
                      <a:latin typeface="Arial" charset="0"/>
                      <a:ea typeface="新細明體" pitchFamily="18" charset="-120"/>
                    </a:rPr>
                    <a:t> </a:t>
                  </a:r>
                  <a:r>
                    <a:rPr lang="zh-TW" altLang="en-US" sz="1200" b="1">
                      <a:solidFill>
                        <a:srgbClr val="336699"/>
                      </a:solidFill>
                      <a:latin typeface="Arial" charset="0"/>
                      <a:ea typeface="新細明體" pitchFamily="18" charset="-120"/>
                    </a:rPr>
                    <a:t>                                      </a:t>
                  </a:r>
                  <a:endParaRPr lang="zh-TW" altLang="en-US" sz="1100">
                    <a:ea typeface="新細明體" pitchFamily="18" charset="-120"/>
                  </a:endParaRPr>
                </a:p>
                <a:p>
                  <a:pPr eaLnBrk="0" hangingPunct="0"/>
                  <a:endParaRPr lang="zh-TW" altLang="en-US" sz="1200" b="1">
                    <a:solidFill>
                      <a:srgbClr val="336699"/>
                    </a:solidFill>
                    <a:latin typeface="Arial" charset="0"/>
                    <a:ea typeface="新細明體" pitchFamily="18" charset="-120"/>
                  </a:endParaRPr>
                </a:p>
              </p:txBody>
            </p:sp>
          </p:grpSp>
        </p:grpSp>
      </p:grp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419600" y="2133600"/>
            <a:ext cx="42672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kumimoji="1" lang="en-US" altLang="zh-TW">
                <a:latin typeface="Arial" charset="0"/>
                <a:ea typeface="Arial Unicode MS" pitchFamily="34" charset="-128"/>
                <a:cs typeface="Arial Unicode MS" pitchFamily="34" charset="-128"/>
              </a:rPr>
              <a:t> Leaders who are</a:t>
            </a:r>
          </a:p>
          <a:p>
            <a:pPr lvl="1">
              <a:buFont typeface="Arial" charset="0"/>
              <a:buChar char="–"/>
            </a:pPr>
            <a:r>
              <a:rPr kumimoji="1" lang="en-US" altLang="zh-TW">
                <a:latin typeface="Arial" charset="0"/>
                <a:ea typeface="Arial Unicode MS" pitchFamily="34" charset="-128"/>
                <a:cs typeface="Arial Unicode MS" pitchFamily="34" charset="-128"/>
              </a:rPr>
              <a:t> transforming but in a negative way</a:t>
            </a:r>
          </a:p>
          <a:p>
            <a:pPr lvl="1">
              <a:buFont typeface="Arial" charset="0"/>
              <a:buChar char="–"/>
            </a:pPr>
            <a:r>
              <a:rPr kumimoji="1" lang="en-US" altLang="zh-TW">
                <a:latin typeface="Arial" charset="0"/>
                <a:ea typeface="Arial Unicode MS" pitchFamily="34" charset="-128"/>
                <a:cs typeface="Arial Unicode MS" pitchFamily="34" charset="-128"/>
              </a:rPr>
              <a:t> self-consumed, exploitive, power-oriented, with warped moral values</a:t>
            </a:r>
          </a:p>
          <a:p>
            <a:pPr>
              <a:buFont typeface="Wingdings" pitchFamily="2" charset="2"/>
              <a:buNone/>
            </a:pPr>
            <a:endParaRPr kumimoji="1" lang="en-US" altLang="zh-TW" sz="80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kumimoji="1" lang="en-US" altLang="zh-TW">
                <a:latin typeface="Arial" charset="0"/>
                <a:ea typeface="Arial Unicode MS" pitchFamily="34" charset="-128"/>
                <a:cs typeface="Arial Unicode MS" pitchFamily="34" charset="-128"/>
              </a:rPr>
              <a:t> includes leaders like </a:t>
            </a:r>
          </a:p>
          <a:p>
            <a:pPr lvl="1">
              <a:buFont typeface="Wingdings" pitchFamily="2" charset="2"/>
              <a:buChar char="§"/>
            </a:pPr>
            <a:r>
              <a:rPr kumimoji="1" lang="en-US" altLang="zh-TW">
                <a:latin typeface="Arial" charset="0"/>
                <a:ea typeface="Arial Unicode MS" pitchFamily="34" charset="-128"/>
                <a:cs typeface="Arial Unicode MS" pitchFamily="34" charset="-128"/>
              </a:rPr>
              <a:t>  Adolph Hitler </a:t>
            </a:r>
          </a:p>
          <a:p>
            <a:pPr lvl="1">
              <a:buFont typeface="Wingdings" pitchFamily="2" charset="2"/>
              <a:buChar char="§"/>
            </a:pPr>
            <a:r>
              <a:rPr kumimoji="1" lang="en-US" altLang="zh-TW">
                <a:latin typeface="Arial" charset="0"/>
                <a:ea typeface="Arial Unicode MS" pitchFamily="34" charset="-128"/>
                <a:cs typeface="Arial Unicode MS" pitchFamily="34" charset="-128"/>
              </a:rPr>
              <a:t>  Saddam Hussein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000"/>
              <a:t>Types of Leadership Defined</a:t>
            </a:r>
            <a:br>
              <a:rPr lang="en-US" sz="4000"/>
            </a:br>
            <a:r>
              <a:rPr lang="en-US" sz="4000"/>
              <a:t>Burns (1978)</a:t>
            </a: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1219200" y="2286000"/>
            <a:ext cx="2819400" cy="2743200"/>
          </a:xfrm>
          <a:prstGeom prst="wedgeRoundRectCallout">
            <a:avLst>
              <a:gd name="adj1" fmla="val -35361"/>
              <a:gd name="adj2" fmla="val 74481"/>
              <a:gd name="adj3" fmla="val 16667"/>
            </a:avLst>
          </a:prstGeom>
          <a:gradFill rotWithShape="0">
            <a:gsLst>
              <a:gs pos="0">
                <a:schemeClr val="folHlink"/>
              </a:gs>
              <a:gs pos="100000">
                <a:schemeClr val="accent2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6666"/>
              </a:solidFill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533400" y="5867400"/>
            <a:ext cx="477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800000"/>
                </a:solidFill>
                <a:latin typeface="Arial" charset="0"/>
              </a:rPr>
              <a:t>PSEUDOTRANSFORMATIONAL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295400" y="2514600"/>
            <a:ext cx="2667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Focuses on the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leader’s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own interests rather than the interests of their followers</a:t>
            </a:r>
            <a:r>
              <a:rPr lang="en-US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altLang="zh-TW" sz="2800">
              <a:ea typeface="新細明體" pitchFamily="18" charset="-120"/>
            </a:endParaRPr>
          </a:p>
          <a:p>
            <a:pPr>
              <a:spcBef>
                <a:spcPct val="0"/>
              </a:spcBef>
            </a:pPr>
            <a:endParaRPr lang="en-US" altLang="zh-TW" sz="1800">
              <a:solidFill>
                <a:schemeClr val="bg2"/>
              </a:solidFill>
              <a:ea typeface="新細明體" pitchFamily="18" charset="-120"/>
            </a:endParaRPr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1893888" y="1643063"/>
            <a:ext cx="5357812" cy="3571875"/>
            <a:chOff x="0" y="737"/>
            <a:chExt cx="3375" cy="2250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0" y="737"/>
              <a:ext cx="3375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6262" name="Group 6"/>
            <p:cNvGrpSpPr>
              <a:grpSpLocks/>
            </p:cNvGrpSpPr>
            <p:nvPr/>
          </p:nvGrpSpPr>
          <p:grpSpPr bwMode="auto">
            <a:xfrm>
              <a:off x="0" y="737"/>
              <a:ext cx="2678" cy="2250"/>
              <a:chOff x="0" y="737"/>
              <a:chExt cx="2678" cy="2250"/>
            </a:xfrm>
          </p:grpSpPr>
          <p:sp>
            <p:nvSpPr>
              <p:cNvPr id="96263" name="Rectangle 7"/>
              <p:cNvSpPr>
                <a:spLocks noChangeArrowheads="1"/>
              </p:cNvSpPr>
              <p:nvPr/>
            </p:nvSpPr>
            <p:spPr bwMode="auto">
              <a:xfrm>
                <a:off x="0" y="737"/>
                <a:ext cx="2678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96264" name="Group 8"/>
              <p:cNvGrpSpPr>
                <a:grpSpLocks/>
              </p:cNvGrpSpPr>
              <p:nvPr/>
            </p:nvGrpSpPr>
            <p:grpSpPr bwMode="auto">
              <a:xfrm>
                <a:off x="0" y="737"/>
                <a:ext cx="2627" cy="2250"/>
                <a:chOff x="0" y="2987"/>
                <a:chExt cx="2627" cy="2250"/>
              </a:xfrm>
            </p:grpSpPr>
            <p:sp>
              <p:nvSpPr>
                <p:cNvPr id="96265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2987"/>
                  <a:ext cx="2627" cy="2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6266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2987"/>
                  <a:ext cx="2627" cy="1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zh-TW" altLang="en-US" sz="1200" b="1">
                      <a:solidFill>
                        <a:srgbClr val="336699"/>
                      </a:solidFill>
                      <a:latin typeface="Arial" charset="0"/>
                      <a:ea typeface="新細明體" pitchFamily="18" charset="-120"/>
                    </a:rPr>
                    <a:t>  </a:t>
                  </a:r>
                  <a:r>
                    <a:rPr lang="zh-TW" altLang="en-US" sz="14600" b="1">
                      <a:solidFill>
                        <a:srgbClr val="336699"/>
                      </a:solidFill>
                      <a:latin typeface="Arial" charset="0"/>
                      <a:ea typeface="新細明體" pitchFamily="18" charset="-120"/>
                    </a:rPr>
                    <a:t> </a:t>
                  </a:r>
                  <a:r>
                    <a:rPr lang="zh-TW" altLang="en-US" sz="1200" b="1">
                      <a:solidFill>
                        <a:srgbClr val="336699"/>
                      </a:solidFill>
                      <a:latin typeface="Arial" charset="0"/>
                      <a:ea typeface="新細明體" pitchFamily="18" charset="-120"/>
                    </a:rPr>
                    <a:t>                                      </a:t>
                  </a:r>
                  <a:endParaRPr lang="zh-TW" altLang="en-US" sz="1100">
                    <a:latin typeface="Arial" charset="0"/>
                    <a:ea typeface="新細明體" pitchFamily="18" charset="-120"/>
                  </a:endParaRPr>
                </a:p>
                <a:p>
                  <a:pPr eaLnBrk="0" hangingPunct="0"/>
                  <a:endParaRPr lang="zh-TW" altLang="en-US" sz="1200" b="1">
                    <a:solidFill>
                      <a:srgbClr val="336699"/>
                    </a:solidFill>
                    <a:latin typeface="Arial" charset="0"/>
                    <a:ea typeface="新細明體" pitchFamily="18" charset="-120"/>
                  </a:endParaRPr>
                </a:p>
              </p:txBody>
            </p:sp>
          </p:grpSp>
        </p:grpSp>
      </p:grpSp>
      <p:sp>
        <p:nvSpPr>
          <p:cNvPr id="96268" name="AutoShape 12"/>
          <p:cNvSpPr>
            <a:spLocks noChangeArrowheads="1"/>
          </p:cNvSpPr>
          <p:nvPr/>
        </p:nvSpPr>
        <p:spPr bwMode="auto">
          <a:xfrm>
            <a:off x="5638800" y="2438400"/>
            <a:ext cx="3276600" cy="2971800"/>
          </a:xfrm>
          <a:prstGeom prst="wedgeRoundRectCallout">
            <a:avLst>
              <a:gd name="adj1" fmla="val -114824"/>
              <a:gd name="adj2" fmla="val 65653"/>
              <a:gd name="adj3" fmla="val 16667"/>
            </a:avLst>
          </a:prstGeom>
          <a:gradFill rotWithShape="0">
            <a:gsLst>
              <a:gs pos="0">
                <a:schemeClr val="folHlink"/>
              </a:gs>
              <a:gs pos="100000">
                <a:schemeClr val="accent2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zh-TW" altLang="en-US" sz="1800">
              <a:solidFill>
                <a:srgbClr val="006666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609600" y="5942013"/>
            <a:ext cx="348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TW" b="1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TRANSFORMATIONAL</a:t>
            </a: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5589588" y="2563813"/>
            <a:ext cx="34385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Process of </a:t>
            </a:r>
          </a:p>
          <a:p>
            <a:pPr algn="ctr" eaLnBrk="0" hangingPunct="0"/>
            <a:r>
              <a:rPr lang="en-US" altLang="zh-TW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engaging with others</a:t>
            </a:r>
          </a:p>
          <a:p>
            <a:pPr algn="ctr" eaLnBrk="0" hangingPunct="0"/>
            <a:r>
              <a:rPr lang="en-US" altLang="zh-TW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to create a connection</a:t>
            </a:r>
          </a:p>
          <a:p>
            <a:pPr algn="ctr" eaLnBrk="0" hangingPunct="0"/>
            <a:r>
              <a:rPr lang="en-US" altLang="zh-TW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that increases </a:t>
            </a:r>
          </a:p>
          <a:p>
            <a:pPr algn="ctr" eaLnBrk="0" hangingPunct="0"/>
            <a:r>
              <a:rPr lang="en-US" altLang="zh-TW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motivation</a:t>
            </a:r>
          </a:p>
          <a:p>
            <a:pPr algn="ctr" eaLnBrk="0" hangingPunct="0"/>
            <a:r>
              <a:rPr lang="en-US" altLang="zh-TW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and morality in both the </a:t>
            </a:r>
          </a:p>
          <a:p>
            <a:pPr algn="ctr" eaLnBrk="0" hangingPunct="0"/>
            <a:r>
              <a:rPr lang="en-US" altLang="zh-TW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leader and the follower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685800" y="1752600"/>
            <a:ext cx="4267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kumimoji="1" lang="en-US" altLang="zh-TW">
                <a:latin typeface="Arial" charset="0"/>
                <a:ea typeface="Arial Unicode MS" pitchFamily="34" charset="-128"/>
                <a:cs typeface="Arial Unicode MS" pitchFamily="34" charset="-128"/>
              </a:rPr>
              <a:t>Leader is attentive to the needs and motives of followers and tries to help followers reach their fullest potential.</a:t>
            </a:r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533400" y="3808413"/>
            <a:ext cx="4191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Mohandas Gandhi</a:t>
            </a:r>
            <a:r>
              <a:rPr lang="en-US">
                <a:latin typeface="Arial" charset="0"/>
              </a:rPr>
              <a:t> – raised the hopes and demands of millions of his people and in the process was changed himself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1143000"/>
          </a:xfrm>
          <a:ln/>
        </p:spPr>
        <p:txBody>
          <a:bodyPr/>
          <a:lstStyle/>
          <a:p>
            <a:r>
              <a:rPr lang="en-US" sz="4000"/>
              <a:t>Types of Leadership Defined</a:t>
            </a:r>
            <a:br>
              <a:rPr lang="en-US" sz="4000"/>
            </a:br>
            <a:r>
              <a:rPr lang="en-US" sz="4000"/>
              <a:t>Burns (1978)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990600"/>
          </a:xfrm>
          <a:ln/>
        </p:spPr>
        <p:txBody>
          <a:bodyPr/>
          <a:lstStyle/>
          <a:p>
            <a:r>
              <a:rPr lang="en-US" sz="3600"/>
              <a:t>Transformational Leadership             &amp; </a:t>
            </a:r>
            <a:r>
              <a:rPr lang="en-US" sz="3600" i="1"/>
              <a:t>Charisma</a:t>
            </a:r>
            <a:endParaRPr lang="en-US" sz="360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38400"/>
            <a:ext cx="8305800" cy="1905000"/>
          </a:xfrm>
        </p:spPr>
        <p:txBody>
          <a:bodyPr/>
          <a:lstStyle/>
          <a:p>
            <a:r>
              <a:rPr lang="en-US" b="1" i="1"/>
              <a:t>Charisma</a:t>
            </a:r>
            <a:r>
              <a:rPr lang="en-US"/>
              <a:t> - </a:t>
            </a:r>
            <a:r>
              <a:rPr lang="en-US" sz="2400">
                <a:solidFill>
                  <a:schemeClr val="tx1"/>
                </a:solidFill>
              </a:rPr>
              <a:t>A special personality characteristic that gives a person superhuman or exceptional powers and is reserved for a few, is of divine origin, and results in the person being treated as a leader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(Weber, 1947)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609600" y="1752600"/>
            <a:ext cx="2057400" cy="457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  <a:latin typeface="Arial" charset="0"/>
              </a:rPr>
              <a:t>Definition</a:t>
            </a:r>
          </a:p>
        </p:txBody>
      </p:sp>
      <p:sp>
        <p:nvSpPr>
          <p:cNvPr id="79900" name="Rectangle 2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419600"/>
            <a:ext cx="8534400" cy="1524000"/>
          </a:xfrm>
        </p:spPr>
        <p:txBody>
          <a:bodyPr/>
          <a:lstStyle/>
          <a:p>
            <a:r>
              <a:rPr lang="en-US" b="1" i="1">
                <a:solidFill>
                  <a:srgbClr val="006666"/>
                </a:solidFill>
              </a:rPr>
              <a:t>Charismatic Leadership Theory (House, 1976)</a:t>
            </a:r>
          </a:p>
          <a:p>
            <a:pPr lvl="1"/>
            <a:r>
              <a:rPr lang="en-US"/>
              <a:t>Charismatic leaders act in unique ways that have specific charismatic effects on their followers  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685800"/>
          </a:xfrm>
          <a:ln/>
        </p:spPr>
        <p:txBody>
          <a:bodyPr/>
          <a:lstStyle/>
          <a:p>
            <a:r>
              <a:rPr lang="en-US" altLang="zh-TW" sz="3200">
                <a:ea typeface="新細明體" pitchFamily="18" charset="-120"/>
              </a:rPr>
              <a:t>Theory of Charismatic Leadership </a:t>
            </a:r>
            <a:r>
              <a:rPr lang="en-US" altLang="zh-TW" sz="2400">
                <a:ea typeface="新細明體" pitchFamily="18" charset="-120"/>
              </a:rPr>
              <a:t>(House, 1976)</a:t>
            </a:r>
          </a:p>
        </p:txBody>
      </p:sp>
      <p:sp>
        <p:nvSpPr>
          <p:cNvPr id="100357" name="Rectangle 1029"/>
          <p:cNvSpPr>
            <a:spLocks noChangeArrowheads="1"/>
          </p:cNvSpPr>
          <p:nvPr/>
        </p:nvSpPr>
        <p:spPr bwMode="auto">
          <a:xfrm>
            <a:off x="3857625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0362" name="Picture 1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66913"/>
            <a:ext cx="6019800" cy="4656137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  <a:effectLst>
            <a:outerShdw dist="143684" dir="8100000" algn="ctr" rotWithShape="0">
              <a:srgbClr val="000099"/>
            </a:outerShdw>
          </a:effectLst>
        </p:spPr>
      </p:pic>
      <p:pic>
        <p:nvPicPr>
          <p:cNvPr id="100363" name="Picture 1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143000"/>
            <a:ext cx="6172200" cy="814388"/>
          </a:xfrm>
          <a:prstGeom prst="rect">
            <a:avLst/>
          </a:prstGeom>
          <a:noFill/>
          <a:ln w="15875">
            <a:solidFill>
              <a:srgbClr val="333399"/>
            </a:solidFill>
            <a:miter lim="800000"/>
            <a:headEnd/>
            <a:tailEnd/>
          </a:ln>
          <a:effectLst>
            <a:outerShdw dist="64758" dir="10121404" algn="ctr" rotWithShape="0">
              <a:srgbClr val="000099"/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rthouse5e">
  <a:themeElements>
    <a:clrScheme name="Northouse5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rthouse5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rthouse5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thouse5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thouse5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thouse5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thouse5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thouse5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thouse5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Northouse5e</Template>
  <TotalTime>4133</TotalTime>
  <Words>1224</Words>
  <Application>Microsoft Macintosh PowerPoint</Application>
  <PresentationFormat>On-screen Show (4:3)</PresentationFormat>
  <Paragraphs>236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Northouse5e</vt:lpstr>
      <vt:lpstr>Clip</vt:lpstr>
      <vt:lpstr>Leadership</vt:lpstr>
      <vt:lpstr>Overview</vt:lpstr>
      <vt:lpstr>Transformational Leadership</vt:lpstr>
      <vt:lpstr>Types of Leadership Defined Burns (1978)</vt:lpstr>
      <vt:lpstr>Types of Leadership Defined Burns (1978)</vt:lpstr>
      <vt:lpstr>Types of Leadership Defined Burns (1978)</vt:lpstr>
      <vt:lpstr>Types of Leadership Defined Burns (1978)</vt:lpstr>
      <vt:lpstr>Transformational Leadership             &amp; Charisma</vt:lpstr>
      <vt:lpstr>Theory of Charismatic Leadership (House, 1976)</vt:lpstr>
      <vt:lpstr>Theory of Charismatic Leadership  (Shamir, House, &amp; Arthur, 1993)</vt:lpstr>
      <vt:lpstr>Model of Transformational Leadership Bass (1985)</vt:lpstr>
      <vt:lpstr>Model of Transformational Leadership Bass (1985)</vt:lpstr>
      <vt:lpstr>Transformational Leadership Factors</vt:lpstr>
      <vt:lpstr>Full Range of Leadership Model</vt:lpstr>
      <vt:lpstr>Transformational Leadership Factors The 4 “I”s</vt:lpstr>
      <vt:lpstr>Transformational Leadership Factors The 4 “I”s</vt:lpstr>
      <vt:lpstr>Transactional Leadership Factors</vt:lpstr>
      <vt:lpstr>Nonleadership Factor</vt:lpstr>
      <vt:lpstr>Additive Effect of  Transformational Leadership</vt:lpstr>
      <vt:lpstr>Bennis &amp; Nanus (1985)</vt:lpstr>
      <vt:lpstr>Kouzes &amp; Pozner (1987, 2002)</vt:lpstr>
      <vt:lpstr>How Does the Transformational Leadership Approach Work?</vt:lpstr>
      <vt:lpstr>Transformational Leadership </vt:lpstr>
      <vt:lpstr>Strengths</vt:lpstr>
      <vt:lpstr>Criticisms</vt:lpstr>
      <vt:lpstr>Application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Virginia Gregory</dc:creator>
  <cp:lastModifiedBy>UNCW Watson</cp:lastModifiedBy>
  <cp:revision>315</cp:revision>
  <dcterms:created xsi:type="dcterms:W3CDTF">2000-11-13T21:29:08Z</dcterms:created>
  <dcterms:modified xsi:type="dcterms:W3CDTF">2012-02-06T14:51:59Z</dcterms:modified>
</cp:coreProperties>
</file>